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9"/>
  </p:notesMasterIdLst>
  <p:sldIdLst>
    <p:sldId id="256" r:id="rId2"/>
    <p:sldId id="337" r:id="rId3"/>
    <p:sldId id="318" r:id="rId4"/>
    <p:sldId id="355" r:id="rId5"/>
    <p:sldId id="347" r:id="rId6"/>
    <p:sldId id="376" r:id="rId7"/>
    <p:sldId id="262" r:id="rId8"/>
    <p:sldId id="363" r:id="rId9"/>
    <p:sldId id="349" r:id="rId10"/>
    <p:sldId id="387" r:id="rId11"/>
    <p:sldId id="350" r:id="rId12"/>
    <p:sldId id="390" r:id="rId13"/>
    <p:sldId id="351" r:id="rId14"/>
    <p:sldId id="285" r:id="rId15"/>
    <p:sldId id="383" r:id="rId16"/>
    <p:sldId id="315" r:id="rId17"/>
    <p:sldId id="377" r:id="rId18"/>
    <p:sldId id="317" r:id="rId19"/>
    <p:sldId id="331" r:id="rId20"/>
    <p:sldId id="332" r:id="rId21"/>
    <p:sldId id="384" r:id="rId22"/>
    <p:sldId id="364" r:id="rId23"/>
    <p:sldId id="311" r:id="rId24"/>
    <p:sldId id="340" r:id="rId25"/>
    <p:sldId id="271" r:id="rId26"/>
    <p:sldId id="341" r:id="rId27"/>
    <p:sldId id="367" r:id="rId28"/>
    <p:sldId id="272" r:id="rId29"/>
    <p:sldId id="379" r:id="rId30"/>
    <p:sldId id="310" r:id="rId31"/>
    <p:sldId id="369" r:id="rId32"/>
    <p:sldId id="352" r:id="rId33"/>
    <p:sldId id="370" r:id="rId34"/>
    <p:sldId id="391" r:id="rId35"/>
    <p:sldId id="381" r:id="rId36"/>
    <p:sldId id="303" r:id="rId37"/>
    <p:sldId id="372" r:id="rId38"/>
    <p:sldId id="380" r:id="rId39"/>
    <p:sldId id="373" r:id="rId40"/>
    <p:sldId id="382" r:id="rId41"/>
    <p:sldId id="304" r:id="rId42"/>
    <p:sldId id="346" r:id="rId43"/>
    <p:sldId id="375" r:id="rId44"/>
    <p:sldId id="305" r:id="rId45"/>
    <p:sldId id="325" r:id="rId46"/>
    <p:sldId id="389" r:id="rId47"/>
    <p:sldId id="388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99519" autoAdjust="0"/>
  </p:normalViewPr>
  <p:slideViewPr>
    <p:cSldViewPr>
      <p:cViewPr varScale="1">
        <p:scale>
          <a:sx n="115" d="100"/>
          <a:sy n="115" d="100"/>
        </p:scale>
        <p:origin x="139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Административные</a:t>
            </a:r>
            <a:r>
              <a:rPr lang="ru-RU" baseline="0" dirty="0" smtClean="0"/>
              <a:t> протоколы в отношении несовершеннолетних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31-4B1B-9833-7A3BD3A551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31-4B1B-9833-7A3BD3A551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B31-4B1B-9833-7A3BD3A551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B31-4B1B-9833-7A3BD3A551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B31-4B1B-9833-7A3BD3A551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B31-4B1B-9833-7A3BD3A551DF}"/>
              </c:ext>
            </c:extLst>
          </c:dPt>
          <c:cat>
            <c:strRef>
              <c:f>Лист1!$A$2:$A$7</c:f>
              <c:strCache>
                <c:ptCount val="6"/>
                <c:pt idx="0">
                  <c:v>Штраф</c:v>
                </c:pt>
                <c:pt idx="1">
                  <c:v>Предупреждение</c:v>
                </c:pt>
                <c:pt idx="2">
                  <c:v>Прекращено производство</c:v>
                </c:pt>
                <c:pt idx="3">
                  <c:v>Отсутствует состав правонарушения</c:v>
                </c:pt>
                <c:pt idx="4">
                  <c:v>Передано по подведомственности</c:v>
                </c:pt>
                <c:pt idx="5">
                  <c:v>Иное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52</c:v>
                </c:pt>
                <c:pt idx="1">
                  <c:v>12</c:v>
                </c:pt>
                <c:pt idx="2">
                  <c:v>8</c:v>
                </c:pt>
                <c:pt idx="3">
                  <c:v>5</c:v>
                </c:pt>
                <c:pt idx="4">
                  <c:v>14</c:v>
                </c:pt>
                <c:pt idx="5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E8-474C-9A1F-8F3D3D15C8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36770553577232"/>
          <c:y val="0.25668532029211583"/>
          <c:w val="0.37425991759744803"/>
          <c:h val="0.706107032186331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Лист1!$A$2:$A$6</cx:f>
        <cx:lvl ptCount="5">
          <cx:pt idx="0">Благоустройство и содержание дворовых территорий</cx:pt>
          <cx:pt idx="1">Содержание и эксплуатация жилищного фонда</cx:pt>
          <cx:pt idx="2">Транспорт и организация автостоянок</cx:pt>
          <cx:pt idx="3">Социальная сфера</cx:pt>
          <cx:pt idx="4">Торговля</cx:pt>
        </cx:lvl>
      </cx:strDim>
      <cx:numDim type="size">
        <cx:f>Лист1!$B$2:$B$6</cx:f>
        <cx:lvl ptCount="5" formatCode="General">
          <cx:pt idx="0">2248</cx:pt>
          <cx:pt idx="1">1390</cx:pt>
          <cx:pt idx="2">398</cx:pt>
          <cx:pt idx="3">161</cx:pt>
          <cx:pt idx="4">67</cx:pt>
        </cx:lvl>
      </cx:numDim>
    </cx:data>
  </cx:chartData>
  <cx:chart>
    <cx:title pos="t" align="ctr" overlay="0">
      <cx:tx>
        <cx:rich>
          <a:bodyPr rot="0" spcFirstLastPara="1" vertOverflow="ellipsis" vert="horz" wrap="square" lIns="38100" tIns="19050" rIns="38100" bIns="19050" anchor="ctr" anchorCtr="1" compatLnSpc="0"/>
          <a:lstStyle/>
          <a:p>
            <a:pPr algn="ctr" rtl="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ru-RU" sz="1862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rebuchet MS"/>
              </a:rPr>
              <a:t>Приоритетные проблемы, волнующие жителей</a:t>
            </a:r>
            <a:endParaRPr lang="ru-RU" dirty="0"/>
          </a:p>
        </cx:rich>
      </cx:tx>
    </cx:title>
    <cx:plotArea>
      <cx:plotAreaRegion>
        <cx:series layoutId="sunburst" uniqueId="{0274E879-B1EB-4B8D-8CBA-67F061399231}">
          <cx:tx>
            <cx:txData>
              <cx:f>Лист1!$B$1</cx:f>
              <cx:v>Столбец1</cx:v>
            </cx:txData>
          </cx:tx>
          <cx:dataId val="0"/>
        </cx:series>
      </cx:plotAreaRegion>
    </cx:plotArea>
    <cx:legend pos="l" align="ctr" overlay="0">
      <cx:txPr>
        <a:bodyPr spcFirstLastPara="1" vertOverflow="ellipsis" wrap="square" lIns="0" tIns="0" rIns="0" bIns="0" anchor="ctr" anchorCtr="1"/>
        <a:lstStyle/>
        <a:p>
          <a:pPr>
            <a:defRPr/>
          </a:pPr>
          <a:endParaRPr lang="ru-RU"/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E0E80-B293-4BA2-B6CE-320EF5F96C75}" type="doc">
      <dgm:prSet loTypeId="urn:microsoft.com/office/officeart/2005/8/layout/vList6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95574C-3475-4D02-BC66-A13CA21CD896}" type="pres">
      <dgm:prSet presAssocID="{1ADE0E80-B293-4BA2-B6CE-320EF5F96C7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C0FF06D-6B23-4598-9E18-5B5995E4ACF9}" type="presOf" srcId="{1ADE0E80-B293-4BA2-B6CE-320EF5F96C75}" destId="{E695574C-3475-4D02-BC66-A13CA21CD896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E0E80-B293-4BA2-B6CE-320EF5F96C75}" type="doc">
      <dgm:prSet loTypeId="urn:microsoft.com/office/officeart/2005/8/layout/vList6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9A590C-D870-420F-B73A-9605119367A4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Средний срок устранения проблемы     6 дней</a:t>
          </a:r>
        </a:p>
      </dgm:t>
    </dgm:pt>
    <dgm:pt modelId="{F6F37F7E-8452-436D-8316-B12A950731F3}" type="parTrans" cxnId="{C1C8C7BC-FB73-4EE5-99E3-BA9710F89D4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E75F77-1F03-44A4-99DA-CC8896263FE0}" type="sibTrans" cxnId="{C1C8C7BC-FB73-4EE5-99E3-BA9710F89D4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FA654A-7A41-4188-8CE9-4A699B6A43B1}">
      <dgm:prSet phldrT="[Текст]" custT="1"/>
      <dgm:spPr/>
      <dgm:t>
        <a:bodyPr/>
        <a:lstStyle/>
        <a:p>
          <a:endParaRPr lang="ru-RU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022025-588E-4118-8DA0-B54DE2306C93}" type="sibTrans" cxnId="{3C646A76-3C34-46D9-AAC1-32D10474B2D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DFE116-C38A-409E-AFF5-F7001640D2D4}" type="parTrans" cxnId="{3C646A76-3C34-46D9-AAC1-32D10474B2D4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4FFC9E-42AD-4D2B-A144-E6A3FB229900}">
      <dgm:prSet phldrT="[Текст]" custT="1"/>
      <dgm:spPr/>
      <dgm:t>
        <a:bodyPr/>
        <a:lstStyle/>
        <a:p>
          <a:r>
            <a:rPr lang="ru-RU" sz="2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дня</a:t>
          </a:r>
        </a:p>
      </dgm:t>
    </dgm:pt>
    <dgm:pt modelId="{C641DEDC-1866-457E-B4A7-A2D011B35450}" type="sibTrans" cxnId="{761AF9E8-5EDE-4C1C-9DE4-05C3CB8BE5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1252510-E704-4156-8F5F-1D227C299721}" type="parTrans" cxnId="{761AF9E8-5EDE-4C1C-9DE4-05C3CB8BE51D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95574C-3475-4D02-BC66-A13CA21CD896}" type="pres">
      <dgm:prSet presAssocID="{1ADE0E80-B293-4BA2-B6CE-320EF5F96C7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D4ADC7-FD72-408E-BBE1-9CA76835DAD5}" type="pres">
      <dgm:prSet presAssocID="{079A590C-D870-420F-B73A-9605119367A4}" presName="linNode" presStyleCnt="0"/>
      <dgm:spPr/>
    </dgm:pt>
    <dgm:pt modelId="{6224E0A2-D1E9-4ED3-BA1C-E2F6A2E233CD}" type="pres">
      <dgm:prSet presAssocID="{079A590C-D870-420F-B73A-9605119367A4}" presName="parentShp" presStyleLbl="node1" presStyleIdx="0" presStyleCnt="1" custLinFactNeighborX="-80115" custLinFactNeighborY="16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9CE60-805E-4454-8917-AE90777B5B27}" type="pres">
      <dgm:prSet presAssocID="{079A590C-D870-420F-B73A-9605119367A4}" presName="childShp" presStyleLbl="bgAccFollowNode1" presStyleIdx="0" presStyleCnt="1" custLinFactNeighborX="-84025" custLinFactNeighborY="484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4EA177-3C92-40BF-BAB9-2981C1911EA7}" type="presOf" srcId="{12FA654A-7A41-4188-8CE9-4A699B6A43B1}" destId="{4069CE60-805E-4454-8917-AE90777B5B27}" srcOrd="0" destOrd="0" presId="urn:microsoft.com/office/officeart/2005/8/layout/vList6"/>
    <dgm:cxn modelId="{C1C8C7BC-FB73-4EE5-99E3-BA9710F89D4E}" srcId="{1ADE0E80-B293-4BA2-B6CE-320EF5F96C75}" destId="{079A590C-D870-420F-B73A-9605119367A4}" srcOrd="0" destOrd="0" parTransId="{F6F37F7E-8452-436D-8316-B12A950731F3}" sibTransId="{83E75F77-1F03-44A4-99DA-CC8896263FE0}"/>
    <dgm:cxn modelId="{5B2861A5-AA1E-4FC1-9127-BF01E73D6D6A}" type="presOf" srcId="{079A590C-D870-420F-B73A-9605119367A4}" destId="{6224E0A2-D1E9-4ED3-BA1C-E2F6A2E233CD}" srcOrd="0" destOrd="0" presId="urn:microsoft.com/office/officeart/2005/8/layout/vList6"/>
    <dgm:cxn modelId="{3C646A76-3C34-46D9-AAC1-32D10474B2D4}" srcId="{079A590C-D870-420F-B73A-9605119367A4}" destId="{12FA654A-7A41-4188-8CE9-4A699B6A43B1}" srcOrd="0" destOrd="0" parTransId="{A8DFE116-C38A-409E-AFF5-F7001640D2D4}" sibTransId="{32022025-588E-4118-8DA0-B54DE2306C93}"/>
    <dgm:cxn modelId="{C61B1FAF-C364-4CD9-9905-1788E8E8622F}" type="presOf" srcId="{BB4FFC9E-42AD-4D2B-A144-E6A3FB229900}" destId="{4069CE60-805E-4454-8917-AE90777B5B27}" srcOrd="0" destOrd="1" presId="urn:microsoft.com/office/officeart/2005/8/layout/vList6"/>
    <dgm:cxn modelId="{761AF9E8-5EDE-4C1C-9DE4-05C3CB8BE51D}" srcId="{079A590C-D870-420F-B73A-9605119367A4}" destId="{BB4FFC9E-42AD-4D2B-A144-E6A3FB229900}" srcOrd="1" destOrd="0" parTransId="{01252510-E704-4156-8F5F-1D227C299721}" sibTransId="{C641DEDC-1866-457E-B4A7-A2D011B35450}"/>
    <dgm:cxn modelId="{420C350C-989F-4CA4-8BC1-539C4750BD9D}" type="presOf" srcId="{1ADE0E80-B293-4BA2-B6CE-320EF5F96C75}" destId="{E695574C-3475-4D02-BC66-A13CA21CD896}" srcOrd="0" destOrd="0" presId="urn:microsoft.com/office/officeart/2005/8/layout/vList6"/>
    <dgm:cxn modelId="{16752F7E-1973-418F-905B-DAC229BAA9A3}" type="presParOf" srcId="{E695574C-3475-4D02-BC66-A13CA21CD896}" destId="{B3D4ADC7-FD72-408E-BBE1-9CA76835DAD5}" srcOrd="0" destOrd="0" presId="urn:microsoft.com/office/officeart/2005/8/layout/vList6"/>
    <dgm:cxn modelId="{5D2787E0-10A4-4EC9-B1E5-F96B124F95C1}" type="presParOf" srcId="{B3D4ADC7-FD72-408E-BBE1-9CA76835DAD5}" destId="{6224E0A2-D1E9-4ED3-BA1C-E2F6A2E233CD}" srcOrd="0" destOrd="0" presId="urn:microsoft.com/office/officeart/2005/8/layout/vList6"/>
    <dgm:cxn modelId="{E746AFA5-F68D-4C73-B420-4D81C2C65C45}" type="presParOf" srcId="{B3D4ADC7-FD72-408E-BBE1-9CA76835DAD5}" destId="{4069CE60-805E-4454-8917-AE90777B5B2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CE60-805E-4454-8917-AE90777B5B27}">
      <dsp:nvSpPr>
        <dsp:cNvPr id="0" name=""/>
        <dsp:cNvSpPr/>
      </dsp:nvSpPr>
      <dsp:spPr>
        <a:xfrm>
          <a:off x="262274" y="0"/>
          <a:ext cx="2462673" cy="144016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z="-152400" prstMaterial="plastic">
          <a:bevelT w="25400" h="25400"/>
          <a:bevelB w="25400" h="254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b="1" i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 дня</a:t>
          </a:r>
        </a:p>
      </dsp:txBody>
      <dsp:txXfrm>
        <a:off x="262274" y="180020"/>
        <a:ext cx="1922613" cy="1080120"/>
      </dsp:txXfrm>
    </dsp:sp>
    <dsp:sp modelId="{6224E0A2-D1E9-4ED3-BA1C-E2F6A2E233CD}">
      <dsp:nvSpPr>
        <dsp:cNvPr id="0" name=""/>
        <dsp:cNvSpPr/>
      </dsp:nvSpPr>
      <dsp:spPr>
        <a:xfrm>
          <a:off x="0" y="0"/>
          <a:ext cx="1641782" cy="144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Средний срок устранения проблемы     6 дней</a:t>
          </a:r>
        </a:p>
      </dsp:txBody>
      <dsp:txXfrm>
        <a:off x="70303" y="70303"/>
        <a:ext cx="1501176" cy="12995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2AF958-13BB-45E3-B6AB-7FD47BB3F6C0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102881-36A9-4386-BAEF-7E1C7C86B2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7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C1B7D-5363-4813-9CA4-05B85A95D4BD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394C3-1713-4558-AB1D-DE9644009B22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C0443-DF89-461C-8C31-3A0101DD13ED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0EA9A-3450-4775-8CBF-2B016759C5E6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03C19-E83C-4EF6-A71E-48E7595F47B2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1056-65AA-44DC-9637-3C87FC0DE857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37318-86BF-48EF-88CC-83C364DCF655}" type="datetime1">
              <a:rPr lang="ru-RU" smtClean="0"/>
              <a:t>15.02.2023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7C649-8F68-498F-B901-97915220C61F}" type="datetime1">
              <a:rPr lang="ru-RU" smtClean="0"/>
              <a:t>15.02.2023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C1F3-9439-40B3-AF88-8048A6280632}" type="datetime1">
              <a:rPr lang="ru-RU" smtClean="0"/>
              <a:t>15.02.2023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97E8-0EDE-4C0C-893D-D375C47BC49F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D40F9-93D0-41F5-8CF6-64DB74B39B5A}" type="datetime1">
              <a:rPr lang="ru-RU" smtClean="0"/>
              <a:t>15.02.2023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BF635A-0BD1-4D45-B6A5-8A4B3633B057}" type="datetime1">
              <a:rPr lang="ru-RU" smtClean="0"/>
              <a:t>15.02.2023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5.pn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Data" Target="../diagrams/data2.xml"/><Relationship Id="rId2" Type="http://schemas.openxmlformats.org/officeDocument/2006/relationships/image" Target="../media/image97.jpe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9.png"/><Relationship Id="rId5" Type="http://schemas.openxmlformats.org/officeDocument/2006/relationships/diagramQuickStyle" Target="../diagrams/quickStyle1.xml"/><Relationship Id="rId15" Type="http://schemas.openxmlformats.org/officeDocument/2006/relationships/diagramColors" Target="../diagrams/colors2.xml"/><Relationship Id="rId10" Type="http://schemas.openxmlformats.org/officeDocument/2006/relationships/image" Target="../media/image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8208912" cy="5355976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 </a:t>
            </a:r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главы управы района Бибирево</a:t>
            </a:r>
            <a:b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города Москвы</a:t>
            </a:r>
            <a:br>
              <a:rPr lang="ru-RU" sz="280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Пучкова</a:t>
            </a: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Михаила Викторовича</a:t>
            </a:r>
            <a: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5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50" b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«Об итогах выполнения программы комплексного развития района Бибирево в </a:t>
            </a:r>
            <a:r>
              <a:rPr lang="ru-RU" sz="4000" b="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4000" b="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229"/>
            <a:ext cx="1372790" cy="1367010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16632"/>
            <a:ext cx="1197220" cy="14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997202" y="629447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62912"/>
            <a:ext cx="6512511" cy="7493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подъездов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dirty="0" smtClean="0">
                <a:solidFill>
                  <a:srgbClr val="002060"/>
                </a:solidFill>
                <a:effectLst/>
              </a:rPr>
            </a:br>
            <a:endParaRPr lang="ru-RU" sz="2800" dirty="0">
              <a:solidFill>
                <a:srgbClr val="002060"/>
              </a:solidFill>
              <a:effectLst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-23360" y="1529976"/>
            <a:ext cx="4661962" cy="472684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В районе Бибирево в 2022 году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отремонтированы </a:t>
            </a:r>
            <a:r>
              <a:rPr lang="ru-RU" sz="2000" b="1" dirty="0" smtClean="0">
                <a:solidFill>
                  <a:srgbClr val="002060"/>
                </a:solidFill>
              </a:rPr>
              <a:t>110</a:t>
            </a:r>
            <a:r>
              <a:rPr lang="ru-RU" sz="2000" dirty="0" smtClean="0">
                <a:solidFill>
                  <a:srgbClr val="002060"/>
                </a:solidFill>
              </a:rPr>
              <a:t> подъездов.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ТСЖ </a:t>
            </a:r>
            <a:r>
              <a:rPr lang="ru-RU" sz="2000" dirty="0">
                <a:solidFill>
                  <a:srgbClr val="002060"/>
                </a:solidFill>
              </a:rPr>
              <a:t>и ЖСК выполнены работы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 </a:t>
            </a:r>
            <a:r>
              <a:rPr lang="ru-RU" sz="2000" dirty="0">
                <a:solidFill>
                  <a:srgbClr val="002060"/>
                </a:solidFill>
              </a:rPr>
              <a:t>ремонту </a:t>
            </a:r>
            <a:r>
              <a:rPr lang="ru-RU" sz="2000" b="1" dirty="0">
                <a:solidFill>
                  <a:srgbClr val="002060"/>
                </a:solidFill>
              </a:rPr>
              <a:t>46</a:t>
            </a:r>
            <a:r>
              <a:rPr lang="ru-RU" sz="2000" dirty="0">
                <a:solidFill>
                  <a:srgbClr val="002060"/>
                </a:solidFill>
              </a:rPr>
              <a:t> подъездов,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ГБУ «</a:t>
            </a:r>
            <a:r>
              <a:rPr lang="ru-RU" sz="2000" dirty="0" err="1">
                <a:solidFill>
                  <a:srgbClr val="002060"/>
                </a:solidFill>
              </a:rPr>
              <a:t>Жилищник</a:t>
            </a:r>
            <a:r>
              <a:rPr lang="ru-RU" sz="2000" dirty="0">
                <a:solidFill>
                  <a:srgbClr val="002060"/>
                </a:solidFill>
              </a:rPr>
              <a:t> района Бибирево» выполнены работы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 </a:t>
            </a:r>
            <a:r>
              <a:rPr lang="ru-RU" sz="2000" dirty="0">
                <a:solidFill>
                  <a:srgbClr val="002060"/>
                </a:solidFill>
              </a:rPr>
              <a:t>ремонту </a:t>
            </a:r>
            <a:r>
              <a:rPr lang="ru-RU" sz="2000" b="1" dirty="0">
                <a:solidFill>
                  <a:srgbClr val="002060"/>
                </a:solidFill>
              </a:rPr>
              <a:t>64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подъездов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за </a:t>
            </a:r>
            <a:r>
              <a:rPr lang="ru-RU" sz="2000" dirty="0">
                <a:solidFill>
                  <a:srgbClr val="002060"/>
                </a:solidFill>
              </a:rPr>
              <a:t>счет средств на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содержание </a:t>
            </a:r>
            <a:r>
              <a:rPr lang="ru-RU" sz="2000" dirty="0">
                <a:solidFill>
                  <a:srgbClr val="002060"/>
                </a:solidFill>
              </a:rPr>
              <a:t>и текущий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ремонт </a:t>
            </a:r>
            <a:r>
              <a:rPr lang="ru-RU" sz="2000" dirty="0">
                <a:solidFill>
                  <a:srgbClr val="002060"/>
                </a:solidFill>
              </a:rPr>
              <a:t>МКД.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8" name="Объект 3"/>
          <p:cNvSpPr txBox="1">
            <a:spLocks/>
          </p:cNvSpPr>
          <p:nvPr/>
        </p:nvSpPr>
        <p:spPr>
          <a:xfrm>
            <a:off x="4055786" y="3145556"/>
            <a:ext cx="5125381" cy="1052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000" b="1" dirty="0">
                <a:solidFill>
                  <a:srgbClr val="002060"/>
                </a:solidFill>
              </a:rPr>
              <a:t>у</a:t>
            </a:r>
            <a:r>
              <a:rPr lang="ru-RU" sz="2000" b="1" dirty="0" smtClean="0">
                <a:solidFill>
                  <a:srgbClr val="002060"/>
                </a:solidFill>
              </a:rPr>
              <a:t>л. Коненкова, 11в,подъезд 3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28" y="1288184"/>
            <a:ext cx="3093895" cy="1857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6693" y="3638209"/>
            <a:ext cx="1678688" cy="298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73" y="3647031"/>
            <a:ext cx="1677872" cy="29843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316" y="3647031"/>
            <a:ext cx="1680314" cy="29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37071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6672" y="155773"/>
            <a:ext cx="8820472" cy="1628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Участие в работе по предупреждению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ликвидации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чрезвычайных ситуаций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обеспечению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пожарной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11" name="Рисунок 10" descr="C:\Users\BurkovIG\Desktop\ПДРГ\ПРОТОКОЛЫ ПДРГ\протоколы 2022\Протокол от 21.12.2022\Отчёт Эдуарду\Фото\WhatsApp Image 2022-12-21 at 11.24.02 (2)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4" y="1588960"/>
            <a:ext cx="4050483" cy="3191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C:\Users\BurkovIG\Desktop\ПДРГ\ПРОТОКОЛЫ ПДРГ\протокола 2022\Протокол 25.08.2022\Фото\Фото2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78" y="1596030"/>
            <a:ext cx="4013096" cy="3184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872308" y="4908126"/>
            <a:ext cx="586749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Проведено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5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 заседаний Комиссии по чрезвычайным ситуациям и обеспечению пожарной безопасности района Бибирево, а также 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2</a:t>
            </a:r>
            <a:r>
              <a:rPr lang="ru-RU" dirty="0">
                <a:solidFill>
                  <a:srgbClr val="002060"/>
                </a:solidFill>
                <a:ea typeface="Times New Roman" panose="02020603050405020304" pitchFamily="18" charset="0"/>
              </a:rPr>
              <a:t> штабные тренировки с привлечением руководящего состава объектов экономики района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7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10000" y="637071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6672" y="155773"/>
            <a:ext cx="8820472" cy="16288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Участие в работе по предупреждению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ликвидации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чрезвычайных ситуаций и 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/>
            </a:r>
            <a:b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обеспечению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0" dir="5400000" sy="-100000" algn="bl" rotWithShape="0"/>
                </a:effectLst>
              </a:rPr>
              <a:t>пожарной безопасности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459206"/>
              </p:ext>
            </p:extLst>
          </p:nvPr>
        </p:nvGraphicFramePr>
        <p:xfrm>
          <a:off x="943980" y="1412776"/>
          <a:ext cx="7560840" cy="48768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56281">
                  <a:extLst>
                    <a:ext uri="{9D8B030D-6E8A-4147-A177-3AD203B41FA5}">
                      <a16:colId xmlns:a16="http://schemas.microsoft.com/office/drawing/2014/main" val="1338501882"/>
                    </a:ext>
                  </a:extLst>
                </a:gridCol>
                <a:gridCol w="3940709">
                  <a:extLst>
                    <a:ext uri="{9D8B030D-6E8A-4147-A177-3AD203B41FA5}">
                      <a16:colId xmlns:a16="http://schemas.microsoft.com/office/drawing/2014/main" val="2815028450"/>
                    </a:ext>
                  </a:extLst>
                </a:gridCol>
                <a:gridCol w="1193101">
                  <a:extLst>
                    <a:ext uri="{9D8B030D-6E8A-4147-A177-3AD203B41FA5}">
                      <a16:colId xmlns:a16="http://schemas.microsoft.com/office/drawing/2014/main" val="3035724005"/>
                    </a:ext>
                  </a:extLst>
                </a:gridCol>
                <a:gridCol w="1031299">
                  <a:extLst>
                    <a:ext uri="{9D8B030D-6E8A-4147-A177-3AD203B41FA5}">
                      <a16:colId xmlns:a16="http://schemas.microsoft.com/office/drawing/2014/main" val="3280925313"/>
                    </a:ext>
                  </a:extLst>
                </a:gridCol>
                <a:gridCol w="739450">
                  <a:extLst>
                    <a:ext uri="{9D8B030D-6E8A-4147-A177-3AD203B41FA5}">
                      <a16:colId xmlns:a16="http://schemas.microsoft.com/office/drawing/2014/main" val="3652751207"/>
                    </a:ext>
                  </a:extLst>
                </a:gridCol>
              </a:tblGrid>
              <a:tr h="347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Возгорания  (пожары и загорания)               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2021 год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2022 год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+\-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2904061758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Всего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80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39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412038148"/>
                  </a:ext>
                </a:extLst>
              </a:tr>
              <a:tr h="17375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 них: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373699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1.1.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Пожары  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2848623961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1.2.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Загорания    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28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3537662228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Место возгорания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240151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2.1.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Квартира, кухня, балкон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122684036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2.2.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Контейнер, бункер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3473806317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2.3.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Лестничная клетка, холл, лестница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+  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301823409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2.4.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М/камера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4265493353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2.5.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Электрощитовая (электрощиток)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3412946985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2.6.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Лифт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1302063097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2.7.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Территория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-  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1474839965"/>
                  </a:ext>
                </a:extLst>
              </a:tr>
              <a:tr h="17375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 них: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252177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2.7.1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Мусор, трава, пух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 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3281324189"/>
                  </a:ext>
                </a:extLst>
              </a:tr>
              <a:tr h="3475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2.7.2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Автомобиль /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(всего а/м при возгорании)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 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2683472299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Погибшие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2818698277"/>
                  </a:ext>
                </a:extLst>
              </a:tr>
              <a:tr h="17375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Пострадавшие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-  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868" marR="48868" marT="0" marB="0"/>
                </a:tc>
                <a:extLst>
                  <a:ext uri="{0D108BD9-81ED-4DB2-BD59-A6C34878D82A}">
                    <a16:rowId xmlns:a16="http://schemas.microsoft.com/office/drawing/2014/main" val="1073671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37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16632"/>
            <a:ext cx="8064896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должниками за ЖКУ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323528" y="3139330"/>
            <a:ext cx="8640960" cy="324036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300" dirty="0">
              <a:solidFill>
                <a:srgbClr val="002060"/>
              </a:solidFill>
            </a:endParaRPr>
          </a:p>
          <a:p>
            <a:pPr marL="4572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По состоянию на 01.01.2022 года дебиторская задолженность по оплате ЖКУ лицами, занимающими жилые помещения, составляла </a:t>
            </a:r>
            <a:r>
              <a:rPr lang="ru-RU" b="1" dirty="0">
                <a:solidFill>
                  <a:srgbClr val="002060"/>
                </a:solidFill>
              </a:rPr>
              <a:t>163,14</a:t>
            </a:r>
            <a:r>
              <a:rPr lang="ru-RU" dirty="0">
                <a:solidFill>
                  <a:srgbClr val="002060"/>
                </a:solidFill>
              </a:rPr>
              <a:t> млн руб., или </a:t>
            </a:r>
            <a:r>
              <a:rPr lang="ru-RU" b="1" dirty="0">
                <a:solidFill>
                  <a:srgbClr val="002060"/>
                </a:solidFill>
              </a:rPr>
              <a:t>96,2%</a:t>
            </a:r>
            <a:r>
              <a:rPr lang="ru-RU" dirty="0">
                <a:solidFill>
                  <a:srgbClr val="002060"/>
                </a:solidFill>
              </a:rPr>
              <a:t> ежемесячных начислений. По состоянию на 31.12.2022 года дебиторская задолженность по оплате ЖКУ лицами, занимающими жилые помещения, составила </a:t>
            </a:r>
            <a:r>
              <a:rPr lang="ru-RU" b="1" dirty="0">
                <a:solidFill>
                  <a:srgbClr val="002060"/>
                </a:solidFill>
              </a:rPr>
              <a:t>105,46</a:t>
            </a:r>
            <a:r>
              <a:rPr lang="ru-RU" dirty="0">
                <a:solidFill>
                  <a:srgbClr val="002060"/>
                </a:solidFill>
              </a:rPr>
              <a:t> млн </a:t>
            </a:r>
            <a:r>
              <a:rPr lang="ru-RU" dirty="0" smtClean="0">
                <a:solidFill>
                  <a:srgbClr val="002060"/>
                </a:solidFill>
              </a:rPr>
              <a:t>руб., </a:t>
            </a:r>
            <a:r>
              <a:rPr lang="ru-RU" dirty="0">
                <a:solidFill>
                  <a:srgbClr val="002060"/>
                </a:solidFill>
              </a:rPr>
              <a:t>или </a:t>
            </a:r>
            <a:r>
              <a:rPr lang="ru-RU" b="1" dirty="0">
                <a:solidFill>
                  <a:srgbClr val="002060"/>
                </a:solidFill>
              </a:rPr>
              <a:t>62,2%</a:t>
            </a:r>
            <a:r>
              <a:rPr lang="ru-RU" dirty="0">
                <a:solidFill>
                  <a:srgbClr val="002060"/>
                </a:solidFill>
              </a:rPr>
              <a:t> от суммы среднемесячных начислений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45720" indent="0" algn="just">
              <a:buNone/>
            </a:pPr>
            <a:endParaRPr lang="ru-RU" sz="1500" dirty="0">
              <a:solidFill>
                <a:srgbClr val="002060"/>
              </a:solidFill>
            </a:endParaRPr>
          </a:p>
          <a:p>
            <a:pPr marL="45720" indent="0" algn="just">
              <a:buNone/>
            </a:pPr>
            <a:r>
              <a:rPr lang="ru-RU" dirty="0" smtClean="0">
                <a:solidFill>
                  <a:srgbClr val="002060"/>
                </a:solidFill>
              </a:rPr>
              <a:t>Задолженность юридических лиц на январь </a:t>
            </a:r>
            <a:r>
              <a:rPr lang="ru-RU" dirty="0">
                <a:solidFill>
                  <a:srgbClr val="002060"/>
                </a:solidFill>
              </a:rPr>
              <a:t>2022 года </a:t>
            </a:r>
            <a:r>
              <a:rPr lang="ru-RU" dirty="0" smtClean="0">
                <a:solidFill>
                  <a:srgbClr val="002060"/>
                </a:solidFill>
              </a:rPr>
              <a:t>составляла </a:t>
            </a:r>
            <a:r>
              <a:rPr lang="ru-RU" b="1" dirty="0">
                <a:solidFill>
                  <a:srgbClr val="002060"/>
                </a:solidFill>
              </a:rPr>
              <a:t>873393</a:t>
            </a:r>
            <a:r>
              <a:rPr lang="ru-RU" dirty="0">
                <a:solidFill>
                  <a:srgbClr val="002060"/>
                </a:solidFill>
              </a:rPr>
              <a:t> руб</a:t>
            </a:r>
            <a:r>
              <a:rPr lang="ru-RU" dirty="0" smtClean="0">
                <a:solidFill>
                  <a:srgbClr val="002060"/>
                </a:solidFill>
              </a:rPr>
              <a:t>., </a:t>
            </a:r>
            <a:r>
              <a:rPr lang="ru-RU" dirty="0">
                <a:solidFill>
                  <a:srgbClr val="002060"/>
                </a:solidFill>
              </a:rPr>
              <a:t>на январь 2023 она составляет </a:t>
            </a:r>
            <a:r>
              <a:rPr lang="ru-RU" b="1" dirty="0">
                <a:solidFill>
                  <a:srgbClr val="002060"/>
                </a:solidFill>
              </a:rPr>
              <a:t>324140</a:t>
            </a:r>
            <a:r>
              <a:rPr lang="ru-RU" dirty="0">
                <a:solidFill>
                  <a:srgbClr val="002060"/>
                </a:solidFill>
              </a:rPr>
              <a:t> руб.</a:t>
            </a:r>
          </a:p>
          <a:p>
            <a:pPr marL="45720" indent="0">
              <a:buNone/>
            </a:pPr>
            <a:endParaRPr lang="ru-RU" dirty="0"/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300" b="1" dirty="0" smtClean="0">
              <a:solidFill>
                <a:srgbClr val="002060"/>
              </a:solidFill>
            </a:endParaRPr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sz="1600" b="1" dirty="0">
              <a:solidFill>
                <a:srgbClr val="002060"/>
              </a:solidFill>
            </a:endParaRPr>
          </a:p>
          <a:p>
            <a:endParaRPr lang="ru-RU" sz="1600" dirty="0"/>
          </a:p>
          <a:p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Объект 3"/>
          <p:cNvSpPr txBox="1">
            <a:spLocks/>
          </p:cNvSpPr>
          <p:nvPr/>
        </p:nvSpPr>
        <p:spPr>
          <a:xfrm>
            <a:off x="541465" y="766212"/>
            <a:ext cx="7992888" cy="7200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Комплекс мероприятий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</a:rPr>
              <a:t>по взысканию задолженности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8231334">
            <a:off x="1612372" y="1665845"/>
            <a:ext cx="571227" cy="241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5619147">
            <a:off x="3232181" y="1687742"/>
            <a:ext cx="452298" cy="232415"/>
          </a:xfrm>
          <a:prstGeom prst="rightArrow">
            <a:avLst>
              <a:gd name="adj1" fmla="val 5821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3249868">
            <a:off x="5113817" y="1678855"/>
            <a:ext cx="485036" cy="258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2555218">
            <a:off x="6805366" y="1610997"/>
            <a:ext cx="566843" cy="260277"/>
          </a:xfrm>
          <a:prstGeom prst="rightArrow">
            <a:avLst>
              <a:gd name="adj1" fmla="val 5204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47893" y="1976744"/>
            <a:ext cx="2910337" cy="163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Досудебное урегулирование - информирование </a:t>
            </a:r>
            <a:r>
              <a:rPr lang="ru-RU" sz="1600" dirty="0">
                <a:solidFill>
                  <a:srgbClr val="002060"/>
                </a:solidFill>
              </a:rPr>
              <a:t>должников о наличии задолженности и ее размере</a:t>
            </a:r>
          </a:p>
        </p:txBody>
      </p:sp>
      <p:sp>
        <p:nvSpPr>
          <p:cNvPr id="17" name="Объект 3"/>
          <p:cNvSpPr txBox="1">
            <a:spLocks/>
          </p:cNvSpPr>
          <p:nvPr/>
        </p:nvSpPr>
        <p:spPr>
          <a:xfrm>
            <a:off x="2646564" y="1976744"/>
            <a:ext cx="2088232" cy="1631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Принудительное взыскание – гражданское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судопроизводство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8" name="Объект 3"/>
          <p:cNvSpPr txBox="1">
            <a:spLocks/>
          </p:cNvSpPr>
          <p:nvPr/>
        </p:nvSpPr>
        <p:spPr>
          <a:xfrm>
            <a:off x="6402434" y="1069527"/>
            <a:ext cx="2675840" cy="139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Объект 3"/>
          <p:cNvSpPr txBox="1">
            <a:spLocks/>
          </p:cNvSpPr>
          <p:nvPr/>
        </p:nvSpPr>
        <p:spPr>
          <a:xfrm>
            <a:off x="4537909" y="1974602"/>
            <a:ext cx="2199542" cy="940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Принудительное взыскание - исполнительное </a:t>
            </a:r>
            <a:r>
              <a:rPr lang="ru-RU" sz="1600" dirty="0">
                <a:solidFill>
                  <a:srgbClr val="002060"/>
                </a:solidFill>
              </a:rPr>
              <a:t>производство</a:t>
            </a:r>
          </a:p>
        </p:txBody>
      </p:sp>
      <p:sp>
        <p:nvSpPr>
          <p:cNvPr id="20" name="Объект 3"/>
          <p:cNvSpPr txBox="1">
            <a:spLocks/>
          </p:cNvSpPr>
          <p:nvPr/>
        </p:nvSpPr>
        <p:spPr>
          <a:xfrm>
            <a:off x="6507476" y="1920179"/>
            <a:ext cx="2199542" cy="940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Ограничение </a:t>
            </a:r>
            <a:r>
              <a:rPr lang="ru-RU" sz="1600" dirty="0">
                <a:solidFill>
                  <a:srgbClr val="002060"/>
                </a:solidFill>
              </a:rPr>
              <a:t>услуги «водоотведение» и приостановление услуги «горячее водоснабжение</a:t>
            </a:r>
            <a:r>
              <a:rPr lang="ru-RU" sz="1600" dirty="0" smtClean="0">
                <a:solidFill>
                  <a:srgbClr val="002060"/>
                </a:solidFill>
              </a:rPr>
              <a:t>» 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91785"/>
            <a:ext cx="8568952" cy="1561277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Праздничное оформление, вывешивание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Российской Федерации и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флагов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 Москвы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4584" y="1502608"/>
            <a:ext cx="42484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На </a:t>
            </a:r>
            <a:r>
              <a:rPr lang="ru-RU" sz="2000" b="1" dirty="0">
                <a:solidFill>
                  <a:srgbClr val="002060"/>
                </a:solidFill>
              </a:rPr>
              <a:t>территории района Бибирево к праздничным датам («9 мая», «День Города», «Новый Год») за счет средств управы района оформляются </a:t>
            </a:r>
            <a:r>
              <a:rPr lang="ru-RU" sz="2000" b="1" dirty="0" err="1">
                <a:solidFill>
                  <a:srgbClr val="002060"/>
                </a:solidFill>
              </a:rPr>
              <a:t>флаговые</a:t>
            </a:r>
            <a:r>
              <a:rPr lang="ru-RU" sz="2000" b="1" dirty="0">
                <a:solidFill>
                  <a:srgbClr val="002060"/>
                </a:solidFill>
              </a:rPr>
              <a:t> костры по адресам: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     ул</a:t>
            </a:r>
            <a:r>
              <a:rPr lang="ru-RU" sz="2000" b="1" dirty="0">
                <a:solidFill>
                  <a:srgbClr val="002060"/>
                </a:solidFill>
              </a:rPr>
              <a:t>. Лескова, вл. 14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           ул</a:t>
            </a:r>
            <a:r>
              <a:rPr lang="ru-RU" sz="2000" b="1" dirty="0">
                <a:solidFill>
                  <a:srgbClr val="002060"/>
                </a:solidFill>
              </a:rPr>
              <a:t>. Плещеева, вл. 1,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за </a:t>
            </a:r>
            <a:r>
              <a:rPr lang="ru-RU" sz="2000" b="1" dirty="0">
                <a:solidFill>
                  <a:srgbClr val="002060"/>
                </a:solidFill>
              </a:rPr>
              <a:t>счет средств предприятия - Алтуфьевское ш, д. 86, корп.1.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14</a:t>
            </a:fld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 rot="20297385">
            <a:off x="4342734" y="3071425"/>
            <a:ext cx="691488" cy="29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1027" name="Picture 3" descr="3628f1b6-711b-45e3-9c67-500b94c6ad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332" y="4247809"/>
            <a:ext cx="2238375" cy="2343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b3acf7e8-6c13-41e2-9d11-24370faeba4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617" y="4676649"/>
            <a:ext cx="2169052" cy="2068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89" y="1461632"/>
            <a:ext cx="3323862" cy="2492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 rot="999231">
            <a:off x="4383980" y="3888722"/>
            <a:ext cx="691488" cy="29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3716054">
            <a:off x="815328" y="4801387"/>
            <a:ext cx="691488" cy="29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5274" y="245639"/>
            <a:ext cx="8568952" cy="9556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предприятиями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потребительского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07861"/>
            <a:ext cx="806489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137" y="1768369"/>
            <a:ext cx="4248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В 2022 году в районе было открыто </a:t>
            </a:r>
            <a:r>
              <a:rPr lang="ru-RU" sz="2000" b="1" dirty="0">
                <a:solidFill>
                  <a:srgbClr val="002060"/>
                </a:solidFill>
              </a:rPr>
              <a:t> 571 </a:t>
            </a:r>
            <a:r>
              <a:rPr lang="ru-RU" sz="2000" dirty="0">
                <a:solidFill>
                  <a:srgbClr val="002060"/>
                </a:solidFill>
              </a:rPr>
              <a:t>предприятие потребительского рынка и услуг, в т. ч.: 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368</a:t>
            </a:r>
            <a:r>
              <a:rPr lang="ru-RU" sz="2000" dirty="0" smtClean="0">
                <a:solidFill>
                  <a:srgbClr val="002060"/>
                </a:solidFill>
              </a:rPr>
              <a:t>  предприятий </a:t>
            </a:r>
            <a:r>
              <a:rPr lang="ru-RU" sz="2000" dirty="0">
                <a:solidFill>
                  <a:srgbClr val="002060"/>
                </a:solidFill>
              </a:rPr>
              <a:t>торговли, площадью – 24237,89 кв. м.;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83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предприятий общественного питания открытого типа на 578 посадочных мест;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120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предприятий бытового обслуживания на 286 рабочих мест.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290"/>
            <a:ext cx="905246" cy="7524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15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050" name="Picture 2" descr="b67dbdbb-d7a3-4f8c-ada8-ae8b6bb7f7c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72" y="1555739"/>
            <a:ext cx="2419350" cy="1819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3eaf934d-2f10-4cbe-9090-1d9a2ad3c3a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635" y="4012431"/>
            <a:ext cx="2238375" cy="1800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88024" y="3375014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Белозерская, д. 17г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5495" y="58126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Мурановская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д. 6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788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Потребительский рынок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1050271"/>
            <a:ext cx="67830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Обустройство зданий объектов потребительского рынка для лиц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ограниченными возможностями проведено в соответствии </a:t>
            </a:r>
            <a:r>
              <a:rPr lang="ru-RU" dirty="0" smtClean="0">
                <a:solidFill>
                  <a:srgbClr val="002060"/>
                </a:solidFill>
              </a:rPr>
              <a:t>с </a:t>
            </a:r>
            <a:r>
              <a:rPr lang="ru-RU" dirty="0">
                <a:solidFill>
                  <a:srgbClr val="002060"/>
                </a:solidFill>
              </a:rPr>
              <a:t>разработанной адресной программой: адаптированы входные группы   </a:t>
            </a:r>
            <a:r>
              <a:rPr lang="ru-RU" b="1" dirty="0">
                <a:solidFill>
                  <a:srgbClr val="002060"/>
                </a:solidFill>
              </a:rPr>
              <a:t>2-х </a:t>
            </a:r>
            <a:r>
              <a:rPr lang="ru-RU" dirty="0">
                <a:solidFill>
                  <a:srgbClr val="002060"/>
                </a:solidFill>
              </a:rPr>
              <a:t> предприятий  потребительского рынка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b="1" dirty="0">
                <a:solidFill>
                  <a:srgbClr val="002060"/>
                </a:solidFill>
              </a:rPr>
              <a:t>ул. </a:t>
            </a:r>
            <a:r>
              <a:rPr lang="ru-RU" b="1" dirty="0" err="1">
                <a:solidFill>
                  <a:srgbClr val="002060"/>
                </a:solidFill>
              </a:rPr>
              <a:t>Мурановская</a:t>
            </a:r>
            <a:r>
              <a:rPr lang="ru-RU" b="1" dirty="0">
                <a:solidFill>
                  <a:srgbClr val="002060"/>
                </a:solidFill>
              </a:rPr>
              <a:t>, д.7 и Алтуфьевское ш, д.80</a:t>
            </a:r>
            <a:r>
              <a:rPr lang="ru-RU" dirty="0">
                <a:solidFill>
                  <a:srgbClr val="002060"/>
                </a:solidFill>
              </a:rPr>
              <a:t>)</a:t>
            </a:r>
            <a:endParaRPr lang="ru-RU" sz="24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93604" y="642639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16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3074" name="Picture 2" descr="адаптация 2022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47257"/>
            <a:ext cx="2332268" cy="2879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3669158a-6d03-477f-b3f9-27562a1f9aa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741" y="3530189"/>
            <a:ext cx="2184225" cy="2896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/>
          <p:cNvSpPr/>
          <p:nvPr/>
        </p:nvSpPr>
        <p:spPr>
          <a:xfrm rot="7461144">
            <a:off x="2599585" y="3025412"/>
            <a:ext cx="691488" cy="29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850019">
            <a:off x="5653910" y="3019074"/>
            <a:ext cx="712332" cy="296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Потребительский рынок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00512" y="1096865"/>
            <a:ext cx="69974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Выполнена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фасадов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693604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17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868020" y="5345069"/>
            <a:ext cx="380745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</a:t>
            </a:r>
            <a:r>
              <a:rPr lang="ru-RU" sz="2400" b="1" dirty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. Пришвина</a:t>
            </a:r>
            <a:r>
              <a:rPr lang="ru-RU" sz="24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д. 8, к. 2</a:t>
            </a:r>
            <a:endParaRPr lang="ru-RU" sz="2400" b="1" dirty="0">
              <a:latin typeface="Trebuchet MS" panose="020B0603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4098" name="Picture 2" descr="фасад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5665254" cy="3179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78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372011" y="332656"/>
            <a:ext cx="8568952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Пресечение фактов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несанкционированной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торговли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52362" y="1816292"/>
            <a:ext cx="3688601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Составлено </a:t>
            </a:r>
            <a:r>
              <a:rPr lang="ru-RU" sz="2000" b="1" dirty="0">
                <a:solidFill>
                  <a:srgbClr val="002060"/>
                </a:solidFill>
              </a:rPr>
              <a:t>38</a:t>
            </a:r>
            <a:r>
              <a:rPr lang="ru-RU" sz="2000" dirty="0">
                <a:solidFill>
                  <a:srgbClr val="002060"/>
                </a:solidFill>
              </a:rPr>
              <a:t> административных протоколов на сумму 152,5 тыс. руб.,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по </a:t>
            </a:r>
            <a:r>
              <a:rPr lang="ru-RU" sz="2000" b="1" dirty="0">
                <a:solidFill>
                  <a:srgbClr val="002060"/>
                </a:solidFill>
              </a:rPr>
              <a:t>30</a:t>
            </a:r>
            <a:r>
              <a:rPr lang="ru-RU" sz="2000" dirty="0">
                <a:solidFill>
                  <a:srgbClr val="002060"/>
                </a:solidFill>
              </a:rPr>
              <a:t> протоколам взысканы денежные средства в сумме </a:t>
            </a:r>
            <a:r>
              <a:rPr lang="ru-RU" sz="2000" b="1" dirty="0">
                <a:solidFill>
                  <a:srgbClr val="002060"/>
                </a:solidFill>
              </a:rPr>
              <a:t>117,5</a:t>
            </a:r>
            <a:r>
              <a:rPr lang="ru-RU" sz="2000" dirty="0">
                <a:solidFill>
                  <a:srgbClr val="002060"/>
                </a:solidFill>
              </a:rPr>
              <a:t> тыс. руб.,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передано </a:t>
            </a:r>
            <a:r>
              <a:rPr lang="ru-RU" sz="2000" dirty="0">
                <a:solidFill>
                  <a:srgbClr val="002060"/>
                </a:solidFill>
              </a:rPr>
              <a:t>в ФССП  </a:t>
            </a:r>
            <a:r>
              <a:rPr lang="ru-RU" sz="2000" b="1" dirty="0">
                <a:solidFill>
                  <a:srgbClr val="002060"/>
                </a:solidFill>
              </a:rPr>
              <a:t>8</a:t>
            </a:r>
            <a:r>
              <a:rPr lang="ru-RU" sz="2000" dirty="0">
                <a:solidFill>
                  <a:srgbClr val="002060"/>
                </a:solidFill>
              </a:rPr>
              <a:t> протоколов на сумму </a:t>
            </a:r>
            <a:r>
              <a:rPr lang="ru-RU" sz="2000" b="1" dirty="0">
                <a:solidFill>
                  <a:srgbClr val="002060"/>
                </a:solidFill>
              </a:rPr>
              <a:t>35,0</a:t>
            </a:r>
            <a:r>
              <a:rPr lang="ru-RU" sz="2000" dirty="0">
                <a:solidFill>
                  <a:srgbClr val="002060"/>
                </a:solidFill>
              </a:rPr>
              <a:t> тыс. руб.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9" y="84620"/>
            <a:ext cx="905246" cy="7852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259632" y="5252633"/>
            <a:ext cx="3647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Мурановская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д.12</a:t>
            </a:r>
          </a:p>
          <a:p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58495" y="636769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18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5122" name="Picture 2" descr="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11" y="1918960"/>
            <a:ext cx="4104480" cy="3109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3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6619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295" y="4098915"/>
            <a:ext cx="42246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По адресу: ул. Лескова, д. 25А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ведется </a:t>
            </a:r>
            <a:r>
              <a:rPr lang="ru-RU" sz="2000" dirty="0">
                <a:solidFill>
                  <a:srgbClr val="002060"/>
                </a:solidFill>
              </a:rPr>
              <a:t>строительство бассейна для ГПОУ «МССУОР № 4 им. А.Я. Гомельского» Москомспорта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Сроки строительства: 3 квартал 2020 – 1 квартал 2023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19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194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802347" y="3929996"/>
            <a:ext cx="39951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</a:rPr>
              <a:t>П</a:t>
            </a:r>
            <a:r>
              <a:rPr lang="ru-RU" sz="2000" dirty="0" smtClean="0">
                <a:solidFill>
                  <a:srgbClr val="002060"/>
                </a:solidFill>
              </a:rPr>
              <a:t>о </a:t>
            </a:r>
            <a:r>
              <a:rPr lang="ru-RU" sz="2000" dirty="0">
                <a:solidFill>
                  <a:srgbClr val="002060"/>
                </a:solidFill>
              </a:rPr>
              <a:t>адресу: Алтуфьевское шоссе, вл. 100 ведется строительство физкультурно-оздоровительного комплекса. 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Сроки </a:t>
            </a:r>
            <a:r>
              <a:rPr lang="ru-RU" b="1" dirty="0">
                <a:solidFill>
                  <a:srgbClr val="002060"/>
                </a:solidFill>
              </a:rPr>
              <a:t>строительства: 4 квартал 2021 - 2 квартал 2023.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0906"/>
            <a:ext cx="4269645" cy="281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178375"/>
            <a:ext cx="4181502" cy="2823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70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568952" cy="5108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характеристика района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4427984" y="994352"/>
            <a:ext cx="4464495" cy="5314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4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693604" y="6356689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41969" y="1014681"/>
            <a:ext cx="495051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2060"/>
                </a:solidFill>
              </a:rPr>
              <a:t>Бибирево – «спальный» район Москвы, с развитой инфраструктурой и отсутствием промышленных предприятий. </a:t>
            </a:r>
          </a:p>
          <a:p>
            <a:pPr algn="just"/>
            <a:r>
              <a:rPr lang="ru-RU" sz="1400" dirty="0">
                <a:solidFill>
                  <a:srgbClr val="002060"/>
                </a:solidFill>
              </a:rPr>
              <a:t>В районе работают </a:t>
            </a:r>
            <a:r>
              <a:rPr lang="ru-RU" sz="1400" b="1" dirty="0">
                <a:solidFill>
                  <a:srgbClr val="002060"/>
                </a:solidFill>
              </a:rPr>
              <a:t>5</a:t>
            </a:r>
            <a:r>
              <a:rPr lang="ru-RU" sz="1400" dirty="0">
                <a:solidFill>
                  <a:srgbClr val="002060"/>
                </a:solidFill>
              </a:rPr>
              <a:t> государственных образовательных комплексов (школа № 1412, 1413, 953, школа Бибирево, школа Глория), </a:t>
            </a:r>
            <a:r>
              <a:rPr lang="ru-RU" sz="1400" b="1" dirty="0">
                <a:solidFill>
                  <a:srgbClr val="002060"/>
                </a:solidFill>
              </a:rPr>
              <a:t>2</a:t>
            </a:r>
            <a:r>
              <a:rPr lang="ru-RU" sz="1400" dirty="0">
                <a:solidFill>
                  <a:srgbClr val="002060"/>
                </a:solidFill>
              </a:rPr>
              <a:t> частных школы «Лотос» и «Надежда»), филиал МФЮА, филиалы колледжей связи № 54 им. П.М. </a:t>
            </a:r>
            <a:r>
              <a:rPr lang="ru-RU" sz="1400" dirty="0" err="1">
                <a:solidFill>
                  <a:srgbClr val="002060"/>
                </a:solidFill>
              </a:rPr>
              <a:t>Вострухина</a:t>
            </a:r>
            <a:r>
              <a:rPr lang="ru-RU" sz="1400" dirty="0">
                <a:solidFill>
                  <a:srgbClr val="002060"/>
                </a:solidFill>
              </a:rPr>
              <a:t> и политехнического колледжа им. П.А. </a:t>
            </a:r>
            <a:r>
              <a:rPr lang="ru-RU" sz="1400" dirty="0" err="1">
                <a:solidFill>
                  <a:srgbClr val="002060"/>
                </a:solidFill>
              </a:rPr>
              <a:t>Овчинникова</a:t>
            </a:r>
            <a:r>
              <a:rPr lang="ru-RU" sz="1400" dirty="0">
                <a:solidFill>
                  <a:srgbClr val="002060"/>
                </a:solidFill>
              </a:rPr>
              <a:t>, </a:t>
            </a:r>
            <a:r>
              <a:rPr lang="ru-RU" sz="1400" b="1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отделения взрослой поликлиники (ДЦ № 5 филиалы 2, 3, 4), </a:t>
            </a:r>
            <a:r>
              <a:rPr lang="ru-RU" sz="1400" b="1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– детской (ДГП № 125 филиалы 1, 3, 4), женская консультация, подстанция скорой помощи, </a:t>
            </a:r>
            <a:r>
              <a:rPr lang="ru-RU" sz="1400" b="1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библиотеки (№ 52, 69, 49 с филиалом), </a:t>
            </a:r>
            <a:r>
              <a:rPr lang="ru-RU" sz="1400" b="1" dirty="0">
                <a:solidFill>
                  <a:srgbClr val="002060"/>
                </a:solidFill>
              </a:rPr>
              <a:t>3</a:t>
            </a:r>
            <a:r>
              <a:rPr lang="ru-RU" sz="1400" dirty="0">
                <a:solidFill>
                  <a:srgbClr val="002060"/>
                </a:solidFill>
              </a:rPr>
              <a:t> дома культуры (ДК «Смена», ДК «Темп», клубное формирование «Товарищ»), </a:t>
            </a:r>
            <a:r>
              <a:rPr lang="ru-RU" sz="1400" b="1" dirty="0">
                <a:solidFill>
                  <a:srgbClr val="002060"/>
                </a:solidFill>
              </a:rPr>
              <a:t>4</a:t>
            </a:r>
            <a:r>
              <a:rPr lang="ru-RU" sz="1400" dirty="0">
                <a:solidFill>
                  <a:srgbClr val="002060"/>
                </a:solidFill>
              </a:rPr>
              <a:t> крупных спортивных учреждения (ГУП «</a:t>
            </a:r>
            <a:r>
              <a:rPr lang="ru-RU" sz="1400" dirty="0" err="1">
                <a:solidFill>
                  <a:srgbClr val="002060"/>
                </a:solidFill>
              </a:rPr>
              <a:t>МосСпортОбъект</a:t>
            </a:r>
            <a:r>
              <a:rPr lang="ru-RU" sz="1400" dirty="0">
                <a:solidFill>
                  <a:srgbClr val="002060"/>
                </a:solidFill>
              </a:rPr>
              <a:t>», ГУП «Московская академия фигурного катания на коньках» Ледовый дворец «Мечта», ГБУ ДО «Спортивно-адаптивная школа </a:t>
            </a:r>
            <a:r>
              <a:rPr lang="ru-RU" sz="1400" dirty="0" err="1">
                <a:solidFill>
                  <a:srgbClr val="002060"/>
                </a:solidFill>
              </a:rPr>
              <a:t>паралимпийского</a:t>
            </a:r>
            <a:r>
              <a:rPr lang="ru-RU" sz="1400" dirty="0">
                <a:solidFill>
                  <a:srgbClr val="002060"/>
                </a:solidFill>
              </a:rPr>
              <a:t> и </a:t>
            </a:r>
            <a:r>
              <a:rPr lang="ru-RU" sz="1400" dirty="0" err="1">
                <a:solidFill>
                  <a:srgbClr val="002060"/>
                </a:solidFill>
              </a:rPr>
              <a:t>сурдлимпийского</a:t>
            </a:r>
            <a:r>
              <a:rPr lang="ru-RU" sz="1400" dirty="0">
                <a:solidFill>
                  <a:srgbClr val="002060"/>
                </a:solidFill>
              </a:rPr>
              <a:t> резерва Департамента спорта города Москвы», училище олимпийского резерва № 4 им. А.Я. Гомельского), ГБУ «Спортивно-досуговый центр «Кентавр», Центр детско-юношеского творчества «Бибирево», ТЦСО и ОСЗН, МФЦ.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Численность населения: </a:t>
            </a:r>
            <a:r>
              <a:rPr lang="ru-RU" sz="1400" b="1" dirty="0" smtClean="0">
                <a:solidFill>
                  <a:srgbClr val="002060"/>
                </a:solidFill>
              </a:rPr>
              <a:t>158 939. </a:t>
            </a:r>
            <a:r>
              <a:rPr lang="ru-RU" sz="1400" dirty="0" smtClean="0">
                <a:solidFill>
                  <a:srgbClr val="002060"/>
                </a:solidFill>
              </a:rPr>
              <a:t>Многоквартирных жилых домов: </a:t>
            </a:r>
            <a:r>
              <a:rPr lang="ru-RU" sz="1400" b="1" dirty="0" smtClean="0">
                <a:solidFill>
                  <a:srgbClr val="002060"/>
                </a:solidFill>
              </a:rPr>
              <a:t>209</a:t>
            </a:r>
            <a:r>
              <a:rPr lang="ru-RU" sz="1400" dirty="0" smtClean="0">
                <a:solidFill>
                  <a:srgbClr val="002060"/>
                </a:solidFill>
              </a:rPr>
              <a:t>, подъездов: </a:t>
            </a:r>
            <a:r>
              <a:rPr lang="ru-RU" sz="1400" b="1" dirty="0" smtClean="0">
                <a:solidFill>
                  <a:srgbClr val="002060"/>
                </a:solidFill>
              </a:rPr>
              <a:t>946</a:t>
            </a:r>
            <a:r>
              <a:rPr lang="ru-RU" sz="1400" dirty="0" smtClean="0">
                <a:solidFill>
                  <a:srgbClr val="002060"/>
                </a:solidFill>
              </a:rPr>
              <a:t>, квартир: </a:t>
            </a:r>
            <a:r>
              <a:rPr lang="ru-RU" sz="1400" b="1" dirty="0" smtClean="0">
                <a:solidFill>
                  <a:srgbClr val="002060"/>
                </a:solidFill>
              </a:rPr>
              <a:t>48119</a:t>
            </a:r>
            <a:r>
              <a:rPr lang="ru-RU" sz="1400" dirty="0" smtClean="0">
                <a:solidFill>
                  <a:srgbClr val="002060"/>
                </a:solidFill>
              </a:rPr>
              <a:t>. 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40" y="146815"/>
            <a:ext cx="869106" cy="865447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4" name="Picture 2" descr="Обложка2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2" y="1801239"/>
            <a:ext cx="3956996" cy="395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0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6619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30120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На пересечении МКАД с Алтуфьевским шоссе ведутся работы по строительству транспортной развязки.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Сроки </a:t>
            </a:r>
            <a:r>
              <a:rPr lang="ru-RU" b="1" dirty="0">
                <a:solidFill>
                  <a:srgbClr val="002060"/>
                </a:solidFill>
              </a:rPr>
              <a:t>строительства: 4 квартал 2020 - 2 квартал 2023.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51920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20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49196"/>
            <a:ext cx="4320480" cy="4417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" y="109195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9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36619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6983" y="4013765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 адресу: ул. Корнейчука, вл. </a:t>
            </a:r>
            <a:r>
              <a:rPr lang="ru-RU" dirty="0" smtClean="0">
                <a:solidFill>
                  <a:srgbClr val="002060"/>
                </a:solidFill>
              </a:rPr>
              <a:t>27, стр</a:t>
            </a:r>
            <a:r>
              <a:rPr lang="ru-RU" dirty="0">
                <a:solidFill>
                  <a:srgbClr val="002060"/>
                </a:solidFill>
              </a:rPr>
              <a:t>. 5,6,7 ведется строительство «Многофункционального здания с апартаментами».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Сроки строительства: 2 квартал 2022 - 3 квартал 2025.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851920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37" y="109195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788023" y="4014406"/>
            <a:ext cx="43511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 адресу: ул. Пришвина, вл. 4А инвестор-застройщик ООО «КАРА+» возводит 15-этажный монолитный гостиничный комплекс бизнес-класса с апартаментами квартирного типа.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Сроки </a:t>
            </a:r>
            <a:r>
              <a:rPr lang="ru-RU" b="1" dirty="0">
                <a:solidFill>
                  <a:srgbClr val="002060"/>
                </a:solidFill>
              </a:rPr>
              <a:t>строительства: 2 квартал 2015 - долгострой.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18" y="1124431"/>
            <a:ext cx="3428523" cy="2651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5" y="1109456"/>
            <a:ext cx="3874689" cy="2740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4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88072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Реновация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68" y="133224"/>
            <a:ext cx="835101" cy="857284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22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06695" cy="3084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15" y="1412776"/>
            <a:ext cx="4075567" cy="3084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62826" y="4883711"/>
            <a:ext cx="54903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 2017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году дома 15А и 15Б</a:t>
            </a:r>
            <a:b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по ул. Плещеева включены в программу реновации жилищного фонда в городе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Москве</a:t>
            </a:r>
            <a:endParaRPr lang="ru-RU" sz="20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815276" y="304853"/>
            <a:ext cx="7555277" cy="127483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Выявление самовольного строительства и незаконно размещенных некапитальных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8659" y="4766508"/>
            <a:ext cx="725189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В 2022 году в соответствии с решениями Окружной комиссии по пресечению самовольного строительства демонтировано </a:t>
            </a:r>
            <a:r>
              <a:rPr lang="ru-RU" sz="2000" b="1" dirty="0">
                <a:solidFill>
                  <a:srgbClr val="002060"/>
                </a:solidFill>
              </a:rPr>
              <a:t>1722</a:t>
            </a:r>
            <a:r>
              <a:rPr lang="ru-RU" sz="2000" dirty="0">
                <a:solidFill>
                  <a:srgbClr val="002060"/>
                </a:solidFill>
              </a:rPr>
              <a:t> незаконно размещенных некапитальных объектов </a:t>
            </a:r>
            <a:r>
              <a:rPr lang="ru-RU" sz="2000" dirty="0" smtClean="0">
                <a:solidFill>
                  <a:srgbClr val="002060"/>
                </a:solidFill>
              </a:rPr>
              <a:t>гаражного и иного назначения.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3678514" y="6408819"/>
            <a:ext cx="1828800" cy="444030"/>
          </a:xfrm>
        </p:spPr>
        <p:txBody>
          <a:bodyPr/>
          <a:lstStyle/>
          <a:p>
            <a:fld id="{B19B0651-EE4F-4900-A07F-96A6BFA9D0F0}" type="slidenum">
              <a:rPr lang="ru-RU" smtClean="0"/>
              <a:t>23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6" y="91083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2" name="Стрелка вправо 11"/>
          <p:cNvSpPr/>
          <p:nvPr/>
        </p:nvSpPr>
        <p:spPr>
          <a:xfrm>
            <a:off x="3430308" y="3873336"/>
            <a:ext cx="2088232" cy="5603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83450" y="3946763"/>
            <a:ext cx="2218927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БЫЛО  </a:t>
            </a:r>
            <a:r>
              <a:rPr lang="ru-RU" dirty="0" smtClean="0">
                <a:solidFill>
                  <a:schemeClr val="bg1"/>
                </a:solidFill>
              </a:rPr>
              <a:t>   </a:t>
            </a:r>
            <a:r>
              <a:rPr lang="ru-RU" dirty="0">
                <a:solidFill>
                  <a:schemeClr val="bg1"/>
                </a:solidFill>
              </a:rPr>
              <a:t>СТАЛО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03848" y="4432801"/>
            <a:ext cx="36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Пришвина, вл. 10А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6146" name="Рисунок 1" descr="Описание: C:\Users\ZhigarevaOA\Desktop\отчет 2022 перед депутатами\4eeb8c82-343b-47d7-a393-86ee52ba128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10" y="1612127"/>
            <a:ext cx="2905647" cy="21877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Рисунок 2" descr="Описание: C:\Users\ZhigarevaOA\Desktop\отчет 2022 перед депутатами\a0bb0073-dc63-4372-9ca0-87dce5c4be7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281" y="1566873"/>
            <a:ext cx="2952328" cy="222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7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sz="quarter" idx="13"/>
          </p:nvPr>
        </p:nvSpPr>
        <p:spPr>
          <a:xfrm>
            <a:off x="977163" y="205628"/>
            <a:ext cx="749447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Безопасность дорожного движения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2" y="77808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5436096" y="1484784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Приподнятый пешеходный переход </a:t>
            </a:r>
            <a:r>
              <a:rPr lang="ru-RU" sz="2000" b="1" dirty="0">
                <a:solidFill>
                  <a:srgbClr val="002060"/>
                </a:solidFill>
              </a:rPr>
              <a:t>в районе дома </a:t>
            </a:r>
            <a:r>
              <a:rPr lang="ru-RU" sz="2000" b="1" dirty="0" smtClean="0">
                <a:solidFill>
                  <a:srgbClr val="002060"/>
                </a:solidFill>
              </a:rPr>
              <a:t>4 </a:t>
            </a:r>
            <a:r>
              <a:rPr lang="ru-RU" sz="2000" b="1" dirty="0">
                <a:solidFill>
                  <a:srgbClr val="002060"/>
                </a:solidFill>
              </a:rPr>
              <a:t>по улице </a:t>
            </a:r>
            <a:r>
              <a:rPr lang="ru-RU" sz="2000" b="1" dirty="0" err="1" smtClean="0">
                <a:solidFill>
                  <a:srgbClr val="002060"/>
                </a:solidFill>
              </a:rPr>
              <a:t>Мурановская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2771800" y="630932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24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5536" y="4221054"/>
            <a:ext cx="3059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Искусственная дорожная неровность </a:t>
            </a:r>
            <a:r>
              <a:rPr lang="ru-RU" sz="2000" b="1" dirty="0">
                <a:solidFill>
                  <a:srgbClr val="002060"/>
                </a:solidFill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</a:rPr>
              <a:t>дорожный знак </a:t>
            </a:r>
            <a:r>
              <a:rPr lang="ru-RU" sz="2000" b="1" dirty="0">
                <a:solidFill>
                  <a:srgbClr val="002060"/>
                </a:solidFill>
              </a:rPr>
              <a:t>5.20 «Искусственная неровность» </a:t>
            </a:r>
            <a:r>
              <a:rPr lang="ru-RU" sz="2000" b="1" dirty="0" smtClean="0">
                <a:solidFill>
                  <a:srgbClr val="002060"/>
                </a:solidFill>
              </a:rPr>
              <a:t>ул</a:t>
            </a:r>
            <a:r>
              <a:rPr lang="ru-RU" sz="2000" b="1" dirty="0">
                <a:solidFill>
                  <a:srgbClr val="002060"/>
                </a:solidFill>
              </a:rPr>
              <a:t>. Белозерская, д. </a:t>
            </a:r>
            <a:r>
              <a:rPr lang="ru-RU" sz="2000" b="1" dirty="0" smtClean="0">
                <a:solidFill>
                  <a:srgbClr val="002060"/>
                </a:solidFill>
              </a:rPr>
              <a:t>11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62727"/>
            <a:ext cx="3894010" cy="2922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905528"/>
            <a:ext cx="5372089" cy="241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0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82574"/>
            <a:ext cx="8568952" cy="126357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Брошенные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разукомплектованные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транспортные средства</a:t>
            </a:r>
          </a:p>
        </p:txBody>
      </p:sp>
      <p:sp>
        <p:nvSpPr>
          <p:cNvPr id="2" name="AutoShape 2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572000" y="-682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724400" y="84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1" descr="https://mail.yandex.ru/message_part/medium+%287%29.jpg?_uid=103915542&amp;name=medium+%287%29.jpg&amp;hid=1.4&amp;ids=157063037004546953&amp;no_disposition=y&amp;exif_rotate=y"/>
          <p:cNvSpPr>
            <a:spLocks noChangeAspect="1" noChangeArrowheads="1"/>
          </p:cNvSpPr>
          <p:nvPr/>
        </p:nvSpPr>
        <p:spPr bwMode="auto">
          <a:xfrm>
            <a:off x="4876800" y="236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5449" y="4653136"/>
            <a:ext cx="78942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</a:rPr>
              <a:t>За 2022 год на территории района Бибирево выявлено </a:t>
            </a:r>
            <a:r>
              <a:rPr lang="ru-RU" sz="2000" b="1" dirty="0">
                <a:solidFill>
                  <a:srgbClr val="002060"/>
                </a:solidFill>
              </a:rPr>
              <a:t>109</a:t>
            </a:r>
            <a:r>
              <a:rPr lang="ru-RU" sz="2000" dirty="0">
                <a:solidFill>
                  <a:srgbClr val="002060"/>
                </a:solidFill>
              </a:rPr>
              <a:t> ед. транспортных средств, относящихся к категории брошенных 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и разукомплектованных, </a:t>
            </a:r>
            <a:r>
              <a:rPr lang="ru-RU" sz="2000" b="1" dirty="0">
                <a:solidFill>
                  <a:srgbClr val="002060"/>
                </a:solidFill>
              </a:rPr>
              <a:t>93</a:t>
            </a:r>
            <a:r>
              <a:rPr lang="ru-RU" sz="2000" dirty="0">
                <a:solidFill>
                  <a:srgbClr val="002060"/>
                </a:solidFill>
              </a:rPr>
              <a:t> ед. из которых были приведены в надлежащее состояние собственниками; </a:t>
            </a:r>
            <a:r>
              <a:rPr lang="ru-RU" sz="2000" b="1" dirty="0">
                <a:solidFill>
                  <a:srgbClr val="002060"/>
                </a:solidFill>
              </a:rPr>
              <a:t>16</a:t>
            </a:r>
            <a:r>
              <a:rPr lang="ru-RU" sz="2000" dirty="0">
                <a:solidFill>
                  <a:srgbClr val="002060"/>
                </a:solidFill>
              </a:rPr>
              <a:t> ед. перемещены на стоянку временного хранения БРТС.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25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2" y="84136"/>
            <a:ext cx="905246" cy="792089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126" y="1484784"/>
            <a:ext cx="4009756" cy="3009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9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7471" y="221161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26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70" y="133675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4484631" y="4233208"/>
            <a:ext cx="4659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О</a:t>
            </a:r>
            <a:r>
              <a:rPr lang="ru-RU" sz="2000" dirty="0" smtClean="0">
                <a:solidFill>
                  <a:srgbClr val="002060"/>
                </a:solidFill>
              </a:rPr>
              <a:t>рганизовано </a:t>
            </a:r>
            <a:r>
              <a:rPr lang="ru-RU" sz="2000" dirty="0">
                <a:solidFill>
                  <a:srgbClr val="002060"/>
                </a:solidFill>
              </a:rPr>
              <a:t>вручение персональных поздравлений Президента Российской Федерации со 100-летием – </a:t>
            </a:r>
            <a:r>
              <a:rPr lang="ru-RU" sz="2000" b="1" dirty="0">
                <a:solidFill>
                  <a:srgbClr val="002060"/>
                </a:solidFill>
              </a:rPr>
              <a:t>1</a:t>
            </a:r>
            <a:r>
              <a:rPr lang="ru-RU" sz="2000" dirty="0">
                <a:solidFill>
                  <a:srgbClr val="002060"/>
                </a:solidFill>
              </a:rPr>
              <a:t> ветерану; с 95-летием –</a:t>
            </a:r>
            <a:r>
              <a:rPr lang="ru-RU" sz="2000" b="1" dirty="0">
                <a:solidFill>
                  <a:srgbClr val="002060"/>
                </a:solidFill>
              </a:rPr>
              <a:t>36</a:t>
            </a:r>
            <a:r>
              <a:rPr lang="ru-RU" sz="2000" dirty="0">
                <a:solidFill>
                  <a:srgbClr val="002060"/>
                </a:solidFill>
              </a:rPr>
              <a:t> ветеранам; с 90-летием – </a:t>
            </a:r>
            <a:r>
              <a:rPr lang="ru-RU" sz="2000" b="1" dirty="0">
                <a:solidFill>
                  <a:srgbClr val="002060"/>
                </a:solidFill>
              </a:rPr>
              <a:t>33</a:t>
            </a:r>
            <a:r>
              <a:rPr lang="ru-RU" sz="2000" dirty="0">
                <a:solidFill>
                  <a:srgbClr val="002060"/>
                </a:solidFill>
              </a:rPr>
              <a:t> ветеранам. 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3" y="1038187"/>
            <a:ext cx="3816424" cy="28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34" y="1038187"/>
            <a:ext cx="3816424" cy="2862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4" y="4012241"/>
            <a:ext cx="3375662" cy="2531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943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46757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сфера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552" y="5153102"/>
            <a:ext cx="7960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 2022 году была оказана материальная помощь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(</a:t>
            </a:r>
            <a:r>
              <a:rPr lang="ru-RU" dirty="0">
                <a:solidFill>
                  <a:srgbClr val="002060"/>
                </a:solidFill>
              </a:rPr>
              <a:t>общая сумма </a:t>
            </a:r>
            <a:r>
              <a:rPr lang="ru-RU" b="1" dirty="0">
                <a:solidFill>
                  <a:srgbClr val="002060"/>
                </a:solidFill>
              </a:rPr>
              <a:t>795 000 </a:t>
            </a:r>
            <a:r>
              <a:rPr lang="ru-RU" dirty="0">
                <a:solidFill>
                  <a:srgbClr val="002060"/>
                </a:solidFill>
              </a:rPr>
              <a:t>руб.) </a:t>
            </a:r>
            <a:r>
              <a:rPr lang="ru-RU" dirty="0" smtClean="0">
                <a:solidFill>
                  <a:srgbClr val="002060"/>
                </a:solidFill>
              </a:rPr>
              <a:t>по </a:t>
            </a:r>
            <a:r>
              <a:rPr lang="ru-RU" b="1" dirty="0">
                <a:solidFill>
                  <a:srgbClr val="002060"/>
                </a:solidFill>
              </a:rPr>
              <a:t>57</a:t>
            </a:r>
            <a:r>
              <a:rPr lang="ru-RU" dirty="0">
                <a:solidFill>
                  <a:srgbClr val="002060"/>
                </a:solidFill>
              </a:rPr>
              <a:t> заявлениям льготных категорий граждан района, находящихся в трудной жизненной </a:t>
            </a:r>
            <a:r>
              <a:rPr lang="ru-RU" dirty="0" smtClean="0">
                <a:solidFill>
                  <a:srgbClr val="002060"/>
                </a:solidFill>
              </a:rPr>
              <a:t>ситуации.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27</a:t>
            </a:fld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82" y="1227704"/>
            <a:ext cx="4956043" cy="3717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3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трелка вправо 29"/>
          <p:cNvSpPr/>
          <p:nvPr/>
        </p:nvSpPr>
        <p:spPr>
          <a:xfrm>
            <a:off x="2037547" y="4847872"/>
            <a:ext cx="1419248" cy="330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52660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квартир ветеранов ВОВ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1730" y="801409"/>
            <a:ext cx="7456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За счет программных расходов в 2022 году выполнен ремонт квартир для льготных категорий граждан - ветеранов Великой Отечественной войны по </a:t>
            </a:r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dirty="0">
                <a:solidFill>
                  <a:srgbClr val="002060"/>
                </a:solidFill>
              </a:rPr>
              <a:t> адресам на общую сумму </a:t>
            </a:r>
            <a:r>
              <a:rPr lang="ru-RU" b="1" dirty="0">
                <a:solidFill>
                  <a:srgbClr val="002060"/>
                </a:solidFill>
              </a:rPr>
              <a:t>158,6</a:t>
            </a:r>
            <a:r>
              <a:rPr lang="ru-RU" dirty="0">
                <a:solidFill>
                  <a:srgbClr val="002060"/>
                </a:solidFill>
              </a:rPr>
              <a:t> тыс. руб. (ул. Корнейчука, д. </a:t>
            </a:r>
            <a:r>
              <a:rPr lang="ru-RU" dirty="0" smtClean="0">
                <a:solidFill>
                  <a:srgbClr val="002060"/>
                </a:solidFill>
              </a:rPr>
              <a:t>24, </a:t>
            </a:r>
            <a:r>
              <a:rPr lang="ru-RU" dirty="0">
                <a:solidFill>
                  <a:srgbClr val="002060"/>
                </a:solidFill>
              </a:rPr>
              <a:t>Шенкурский </a:t>
            </a:r>
            <a:r>
              <a:rPr lang="ru-RU" dirty="0" err="1">
                <a:solidFill>
                  <a:srgbClr val="002060"/>
                </a:solidFill>
              </a:rPr>
              <a:t>пр</a:t>
            </a:r>
            <a:r>
              <a:rPr lang="ru-RU" dirty="0">
                <a:solidFill>
                  <a:srgbClr val="002060"/>
                </a:solidFill>
              </a:rPr>
              <a:t>-д, д. 12, </a:t>
            </a:r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Плещеева, д. 8, </a:t>
            </a:r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Плещеева, д. </a:t>
            </a:r>
            <a:r>
              <a:rPr lang="ru-RU" dirty="0" smtClean="0">
                <a:solidFill>
                  <a:srgbClr val="002060"/>
                </a:solidFill>
              </a:rPr>
              <a:t>15).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20" name="TextBox 19"/>
          <p:cNvSpPr txBox="1"/>
          <p:nvPr/>
        </p:nvSpPr>
        <p:spPr>
          <a:xfrm>
            <a:off x="1084758" y="5122695"/>
            <a:ext cx="3302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ул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smtClean="0">
                <a:solidFill>
                  <a:srgbClr val="002060"/>
                </a:solidFill>
              </a:rPr>
              <a:t>Корнейчука, д</a:t>
            </a:r>
            <a:r>
              <a:rPr lang="ru-RU" sz="2000" dirty="0" smtClean="0">
                <a:solidFill>
                  <a:srgbClr val="002060"/>
                </a:solidFill>
              </a:rPr>
              <a:t>. 24 </a:t>
            </a:r>
            <a:r>
              <a:rPr lang="ru-RU" sz="2000" dirty="0" smtClean="0">
                <a:solidFill>
                  <a:srgbClr val="002060"/>
                </a:solidFill>
              </a:rPr>
              <a:t>(</a:t>
            </a:r>
            <a:r>
              <a:rPr lang="ru-RU" sz="2000" dirty="0" smtClean="0">
                <a:solidFill>
                  <a:srgbClr val="002060"/>
                </a:solidFill>
              </a:rPr>
              <a:t>кухня)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28</a:t>
            </a:fld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53735" y="5662000"/>
            <a:ext cx="4249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ул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smtClean="0">
                <a:solidFill>
                  <a:srgbClr val="002060"/>
                </a:solidFill>
              </a:rPr>
              <a:t>Плещеева, д. 15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(замена межкомнатных дверей)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3" name="Стрелка вправо 22"/>
          <p:cNvSpPr/>
          <p:nvPr/>
        </p:nvSpPr>
        <p:spPr>
          <a:xfrm>
            <a:off x="6228184" y="5311241"/>
            <a:ext cx="1419248" cy="3307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153921" y="5322750"/>
            <a:ext cx="188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БЫЛО     СТАЛО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89" y="2517740"/>
            <a:ext cx="1956996" cy="2609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28839"/>
            <a:ext cx="2360031" cy="1856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120" y="2813670"/>
            <a:ext cx="2440086" cy="1830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6" y="2527257"/>
            <a:ext cx="1806059" cy="2613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1982290" y="4856933"/>
            <a:ext cx="1882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БЫЛО     СТАЛО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905246" cy="792776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29</a:t>
            </a:fld>
            <a:endParaRPr lang="ru-RU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63901" y="217877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квартир детей-сирот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48464" y="6039128"/>
            <a:ext cx="390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ул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smtClean="0">
                <a:solidFill>
                  <a:srgbClr val="002060"/>
                </a:solidFill>
              </a:rPr>
              <a:t>Плещеева, </a:t>
            </a:r>
            <a:r>
              <a:rPr lang="ru-RU" sz="2400" dirty="0">
                <a:solidFill>
                  <a:srgbClr val="002060"/>
                </a:solidFill>
              </a:rPr>
              <a:t>д. </a:t>
            </a:r>
            <a:r>
              <a:rPr lang="ru-RU" sz="2400" dirty="0" smtClean="0">
                <a:solidFill>
                  <a:srgbClr val="002060"/>
                </a:solidFill>
              </a:rPr>
              <a:t>14А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58489" y="1006138"/>
            <a:ext cx="777686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940425" algn="l"/>
                <a:tab pos="60579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счет средств социально-экономического развития района и программных расходов проведен ремонт </a:t>
            </a:r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квартир детей-сирот на общую сумму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1275,5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руб. по адресам: ул. Корнейчука, д.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33А;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Лескова, д.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30;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2000" dirty="0" err="1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Мурановская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д.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13;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Плещеева, д.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14А.</a:t>
            </a:r>
            <a:endParaRPr lang="ru-RU" sz="2000" dirty="0">
              <a:solidFill>
                <a:srgbClr val="002060"/>
              </a:solidFill>
              <a:effectLst/>
              <a:latin typeface="Trebuchet MS" panose="020B0603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62187"/>
            <a:ext cx="2571713" cy="3428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10" y="2639899"/>
            <a:ext cx="2588429" cy="345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568952" cy="5108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002921" y="764704"/>
            <a:ext cx="727280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«Стимулирования управ районов»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4E388-A0C9-4FFE-A6BE-0377E1326015}"/>
              </a:ext>
            </a:extLst>
          </p:cNvPr>
          <p:cNvSpPr txBox="1"/>
          <p:nvPr/>
        </p:nvSpPr>
        <p:spPr>
          <a:xfrm>
            <a:off x="899592" y="1376309"/>
            <a:ext cx="835292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Выполнены работы </a:t>
            </a:r>
            <a:r>
              <a:rPr lang="ru-RU" dirty="0">
                <a:solidFill>
                  <a:srgbClr val="002060"/>
                </a:solidFill>
              </a:rPr>
              <a:t>по благоустройству </a:t>
            </a:r>
            <a:r>
              <a:rPr lang="ru-RU" b="1" dirty="0">
                <a:solidFill>
                  <a:srgbClr val="002060"/>
                </a:solidFill>
              </a:rPr>
              <a:t>16</a:t>
            </a:r>
            <a:r>
              <a:rPr lang="ru-RU" dirty="0">
                <a:solidFill>
                  <a:srgbClr val="002060"/>
                </a:solidFill>
              </a:rPr>
              <a:t> дворовых территорий: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Алтуфьевское </a:t>
            </a:r>
            <a:r>
              <a:rPr lang="ru-RU" dirty="0">
                <a:solidFill>
                  <a:srgbClr val="002060"/>
                </a:solidFill>
              </a:rPr>
              <a:t>ш., 92 (спортивная площадка);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Алтуфьевское </a:t>
            </a:r>
            <a:r>
              <a:rPr lang="ru-RU" dirty="0">
                <a:solidFill>
                  <a:srgbClr val="002060"/>
                </a:solidFill>
              </a:rPr>
              <a:t>ш., 96 (спортивная площадка);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Белозерская, 3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Белозерская, 5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ул. Белозерская</a:t>
            </a:r>
            <a:r>
              <a:rPr lang="ru-RU" dirty="0">
                <a:solidFill>
                  <a:srgbClr val="002060"/>
                </a:solidFill>
              </a:rPr>
              <a:t>, 9 (модернизация детской и спортивной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Коненкова, 12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Корнейчука, 58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Корнейчука 58А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Корнейчука, 59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Корнейчука, 59А (модернизация детской и спортивной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Лескова, 13А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Лескова, 15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Лескова,  25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Лескова 28, к. 1 (модернизация детской площадки и спортивной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Лескова,  30, к. 1 (модернизация детской площадки);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ул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err="1">
                <a:solidFill>
                  <a:srgbClr val="002060"/>
                </a:solidFill>
              </a:rPr>
              <a:t>Мурановская</a:t>
            </a:r>
            <a:r>
              <a:rPr lang="ru-RU" dirty="0">
                <a:solidFill>
                  <a:srgbClr val="002060"/>
                </a:solidFill>
              </a:rPr>
              <a:t>, д. 12 (модернизация детской площадки). </a:t>
            </a:r>
          </a:p>
          <a:p>
            <a:pPr lvl="0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Номер слайда 1"/>
          <p:cNvSpPr txBox="1">
            <a:spLocks/>
          </p:cNvSpPr>
          <p:nvPr/>
        </p:nvSpPr>
        <p:spPr>
          <a:xfrm>
            <a:off x="3419872" y="6373805"/>
            <a:ext cx="1828800" cy="3270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9B0651-EE4F-4900-A07F-96A6BFA9D0F0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1281866"/>
            <a:ext cx="3868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Выполнен комплекс работ по обеспечению беспрепятственного доступа в МКД маломобильных групп граждан по </a:t>
            </a:r>
            <a:r>
              <a:rPr lang="ru-RU" b="1" dirty="0">
                <a:solidFill>
                  <a:srgbClr val="002060"/>
                </a:solidFill>
              </a:rPr>
              <a:t>4</a:t>
            </a:r>
            <a:r>
              <a:rPr lang="ru-RU" dirty="0" smtClean="0">
                <a:solidFill>
                  <a:srgbClr val="002060"/>
                </a:solidFill>
              </a:rPr>
              <a:t> адресам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3050" y="92113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Приспособление инфраструктуры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инвалидов и других маломобильных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 населения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30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TextBox 4"/>
          <p:cNvSpPr txBox="1"/>
          <p:nvPr/>
        </p:nvSpPr>
        <p:spPr>
          <a:xfrm>
            <a:off x="684284" y="3383824"/>
            <a:ext cx="341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Ул. Корнейчука 38 А, под.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5747020"/>
            <a:ext cx="3414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Шенкурский </a:t>
            </a:r>
            <a:r>
              <a:rPr lang="ru-RU" b="1" dirty="0" err="1">
                <a:solidFill>
                  <a:srgbClr val="002060"/>
                </a:solidFill>
              </a:rPr>
              <a:t>пр</a:t>
            </a:r>
            <a:r>
              <a:rPr lang="ru-RU" b="1" dirty="0">
                <a:solidFill>
                  <a:srgbClr val="002060"/>
                </a:solidFill>
              </a:rPr>
              <a:t>-д., д. 2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0078" y="6089753"/>
            <a:ext cx="3095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ул. Лескова, д. 30, под. 4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11" name="Рисунок 10" descr="C:\Users\RebrovaNP\Desktop\ППИ 2022\Корн. 38 А, под. 2\Корнейчука 38 А, под. 2. Пандус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78" y="1295727"/>
            <a:ext cx="2628423" cy="206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C:\Users\RebrovaNP\Desktop\ППИ 2022\Лескова 30, под. 4\Лескова, 30, под. 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0" y="4107916"/>
            <a:ext cx="2736304" cy="1863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C:\Users\RebrovaNP\Desktop\ППИ 2022\Корн. 38 А, под. 2\Корнейчука 38 А. под. 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73" y="1278512"/>
            <a:ext cx="2395923" cy="206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049143" y="5697361"/>
            <a:ext cx="215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ул. Коненкова, 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</a:t>
            </a:r>
            <a:r>
              <a:rPr lang="ru-RU" b="1" dirty="0">
                <a:solidFill>
                  <a:srgbClr val="002060"/>
                </a:solidFill>
              </a:rPr>
              <a:t>. 12, под. </a:t>
            </a:r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" name="Рисунок 19" descr="C:\Users\RebrovaNP\Desktop\ППИ 2022\Коненкова 12, под. 2\Коненкова 12, п. 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83" y="3782378"/>
            <a:ext cx="1853348" cy="182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Рисунок 20" descr="C:\Users\RebrovaNP\Desktop\ППИ 2022\Шенк. 2\Шенк. 2.Пандус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-1449" r="-15" b="1449"/>
          <a:stretch/>
        </p:blipFill>
        <p:spPr bwMode="auto">
          <a:xfrm rot="5400000">
            <a:off x="6541997" y="3115901"/>
            <a:ext cx="3051965" cy="1984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RebrovaNP\Desktop\ППИ 2022\Шенк. 2\Шенкурский 2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853" y="3337086"/>
            <a:ext cx="2514123" cy="1915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030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80920" cy="57606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819" y="4229001"/>
            <a:ext cx="79911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Филиал № 4 Государственного бюджетного учреждения здравоохранения города Москвы «Диагностический центр № 5 с поликлиническим отделением Департамента здравоохранения города Москвы» победил в городском смотре-конкурсе «Город для всех» в номинации «Медицинская организация, создавшая лучшие условия доступности инвалидам и иным маломобильным гражданам к объекту социальной инфраструктуры города Москвы и оказываемым на нем услугам».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39924" y="164725"/>
            <a:ext cx="8568952" cy="1030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Приспособление инфраструктуры для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инвалидов и других маломобильных групп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31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7" y="164724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2" y="1363614"/>
            <a:ext cx="3777258" cy="2832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04" y="1363614"/>
            <a:ext cx="3775320" cy="28314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8750" y="237844"/>
            <a:ext cx="8280920" cy="1174931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Ремонт помещений, находящихся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оперативном управлении</a:t>
            </a:r>
          </a:p>
          <a:p>
            <a:pPr marL="45720" indent="0" algn="ctr">
              <a:buNone/>
            </a:pPr>
            <a:endParaRPr lang="ru-RU" sz="24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69" y="4698173"/>
            <a:ext cx="8532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 2022 году был выполнен косметический ремонт в помещении НКО досуговой и спортивной направленности «</a:t>
            </a:r>
            <a:r>
              <a:rPr lang="ru-RU" dirty="0" err="1">
                <a:solidFill>
                  <a:srgbClr val="002060"/>
                </a:solidFill>
              </a:rPr>
              <a:t>Ветерски</a:t>
            </a:r>
            <a:r>
              <a:rPr lang="ru-RU" dirty="0">
                <a:solidFill>
                  <a:srgbClr val="002060"/>
                </a:solidFill>
              </a:rPr>
              <a:t>» по адресу: г. Москва, Алтуфьевское шоссе, д. 102Б, пом. VIII, ком. 2-14  на сумму </a:t>
            </a:r>
            <a:r>
              <a:rPr lang="ru-RU" dirty="0" smtClean="0">
                <a:solidFill>
                  <a:srgbClr val="002060"/>
                </a:solidFill>
              </a:rPr>
              <a:t>1612442,46 </a:t>
            </a:r>
            <a:r>
              <a:rPr lang="ru-RU" dirty="0">
                <a:solidFill>
                  <a:srgbClr val="002060"/>
                </a:solidFill>
              </a:rPr>
              <a:t>руб., в НКО «Наша отрада» по адресу: Шенкурский пр., 10 были выполнены работы по замене радиаторов на сумму </a:t>
            </a:r>
            <a:r>
              <a:rPr lang="ru-RU" dirty="0" smtClean="0">
                <a:solidFill>
                  <a:srgbClr val="002060"/>
                </a:solidFill>
              </a:rPr>
              <a:t>90405,70 </a:t>
            </a:r>
            <a:r>
              <a:rPr lang="ru-RU" dirty="0">
                <a:solidFill>
                  <a:srgbClr val="002060"/>
                </a:solidFill>
              </a:rPr>
              <a:t>руб.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32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9" name="Рисунок 8" descr="2022-09-22 20-57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734" y="1331122"/>
            <a:ext cx="4291371" cy="3218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50364"/>
            <a:ext cx="4265714" cy="3199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8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8208" y="267154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конкурсы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молодежи и пожилых людей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33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7077" y="512147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День славянской письменной и культуры </a:t>
            </a:r>
            <a:r>
              <a:rPr lang="ru-RU" b="1" dirty="0" smtClean="0">
                <a:solidFill>
                  <a:srgbClr val="002060"/>
                </a:solidFill>
              </a:rPr>
              <a:t>ГБУ «СДЦ «Кентавр»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0631" y="5121478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защитница Отечества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ГБУ «СДЦ </a:t>
            </a:r>
            <a:r>
              <a:rPr lang="ru-RU" b="1" dirty="0">
                <a:solidFill>
                  <a:srgbClr val="002060"/>
                </a:solidFill>
              </a:rPr>
              <a:t>«Кентавр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5122" name="Picture 2" descr="https://gbukentavr.ru/wp-content/uploads/2022/05/IMG_20220524_171341-scal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3798"/>
            <a:ext cx="3905844" cy="2929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gbukentavr.ru/wp-content/uploads/2022/02/DSC05382-1024x6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10" y="1773798"/>
            <a:ext cx="4393627" cy="2930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2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8208" y="267154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конкурсы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молодежи и пожилых людей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34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5229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7077" y="512147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День соседа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ГБУ «СДЦ «Кентавр»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20631" y="5121478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Фестиваль «Страна талантов»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ГБУ «СДЦ </a:t>
            </a:r>
            <a:r>
              <a:rPr lang="ru-RU" b="1" dirty="0">
                <a:solidFill>
                  <a:srgbClr val="002060"/>
                </a:solidFill>
              </a:rPr>
              <a:t>«Кентавр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  <a:p>
            <a:pPr algn="ctr"/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14" y="1882259"/>
            <a:ext cx="3993638" cy="29952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75095"/>
            <a:ext cx="4492194" cy="2996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63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35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724400" y="52178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День Победы в 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Великой Отечественной войне</a:t>
            </a:r>
            <a:endParaRPr lang="ru-RU" sz="2000" b="1" dirty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4734" y="518171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Памятная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акция, посвященная </a:t>
            </a:r>
          </a:p>
          <a:p>
            <a:pPr algn="ctr" fontAlgn="base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Дню борьбы с терроризмом «Помним Беслан»</a:t>
            </a:r>
            <a:endParaRPr lang="ru-RU" sz="2000" b="1" i="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" y="1849477"/>
            <a:ext cx="4245258" cy="318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50511"/>
            <a:ext cx="4243880" cy="3182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583940" y="431575"/>
            <a:ext cx="8280920" cy="1088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Творческие конкурсы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молодежи и пожилых людей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4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2171" y="225350"/>
            <a:ext cx="590465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Молодежная палата района Бибирево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7494" y="5464314"/>
            <a:ext cx="86538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Молодежная палата района Бибирево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заняла </a:t>
            </a:r>
            <a:r>
              <a:rPr lang="ru-RU" sz="2000" b="1" dirty="0">
                <a:solidFill>
                  <a:srgbClr val="002060"/>
                </a:solidFill>
              </a:rPr>
              <a:t>1 место в СВАО по итогам 2022 года!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36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583"/>
            <a:ext cx="86409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583" y="1277784"/>
            <a:ext cx="5918912" cy="4113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6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9973" y="250755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Социально-воспитательная и 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физкультурно-оздоровительная работа 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населением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37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9" y="5019755"/>
            <a:ext cx="41764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Турнир по 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дартс</a:t>
            </a:r>
            <a:endParaRPr lang="ru-RU" sz="2000" b="1" dirty="0" smtClean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ГБУ «СДЦ «Кентавр» в рамках спартакиады «Мир равных возможностей»</a:t>
            </a:r>
            <a:endParaRPr lang="ru-RU" sz="2000" b="1" dirty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31964" y="4880039"/>
            <a:ext cx="417646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Мастер-класс по живописи «ХРАМ АРХИТЕКТУРА» ГБУ «СДЦ «Кентавр», посвященный Международному Дню пожилого человека</a:t>
            </a:r>
            <a:endParaRPr lang="ru-RU" sz="2000" b="1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3074" name="Picture 2" descr="https://gbukentavr.ru/wp-content/uploads/2022/10/fMOAnM02Ig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39" y="1856786"/>
            <a:ext cx="3843154" cy="2882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bukentavr.ru/wp-content/uploads/2022/10/TBmaiD9Kmg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64" y="1868165"/>
            <a:ext cx="3827981" cy="2870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6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9973" y="250755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Социально-воспитательная и 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физкультурно-оздоровительная работа </a:t>
            </a:r>
            <a:endParaRPr lang="en-US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населением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4539210" y="62746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38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5255" y="5026640"/>
            <a:ext cx="48393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тудия современного танца, 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НКО </a:t>
            </a:r>
            <a:r>
              <a:rPr lang="ru-RU" sz="2000" b="1" dirty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Наша Отрада»</a:t>
            </a:r>
            <a:endParaRPr lang="ru-RU" sz="2000" b="1" dirty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60032" y="4983412"/>
            <a:ext cx="408631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Кружок 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ракетомоделирования</a:t>
            </a:r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Клуб детского и технического творчества «</a:t>
            </a:r>
            <a:r>
              <a:rPr lang="ru-RU" sz="2000" b="1" dirty="0" err="1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Ветерски</a:t>
            </a:r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35" y="1753421"/>
            <a:ext cx="3928507" cy="2946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3" y="1753421"/>
            <a:ext cx="3930709" cy="2948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38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31541" y="301734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Социально-воспитательная и физкультурно-оздоровительная работа с населением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39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4932040" y="4986571"/>
            <a:ext cx="35283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Фестиваль семейного спорта, спортивная площадка ул. Корнейчука, 51Б</a:t>
            </a:r>
            <a:endParaRPr lang="ru-RU" sz="2000" b="1" dirty="0">
              <a:ln w="0"/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858906"/>
              </p:ext>
            </p:extLst>
          </p:nvPr>
        </p:nvGraphicFramePr>
        <p:xfrm>
          <a:off x="683568" y="1297498"/>
          <a:ext cx="3163328" cy="52505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499">
                  <a:extLst>
                    <a:ext uri="{9D8B030D-6E8A-4147-A177-3AD203B41FA5}">
                      <a16:colId xmlns:a16="http://schemas.microsoft.com/office/drawing/2014/main" val="3242416646"/>
                    </a:ext>
                  </a:extLst>
                </a:gridCol>
                <a:gridCol w="2671829">
                  <a:extLst>
                    <a:ext uri="{9D8B030D-6E8A-4147-A177-3AD203B41FA5}">
                      <a16:colId xmlns:a16="http://schemas.microsoft.com/office/drawing/2014/main" val="2196226773"/>
                    </a:ext>
                  </a:extLst>
                </a:gridCol>
              </a:tblGrid>
              <a:tr h="19966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СПОРТИВНЫЕ ПЛОЩАДКИ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667582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Алтуфьевское ш. д.78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605277672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Алтуфьевское ш. д.100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3275360740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Белозерская ул. д.9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983332641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Белозерская ул. д.17А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2986281193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Коненкова ул. д.4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2431400875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Коненкова ул. д.5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607129065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Коненкова ул. д.9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633697322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Корнейчука ул. д.33А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442823766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Корнейчука ул. д.41А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641178796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Корнейчука ул. д.49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951257027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Корнейчука ул. д.51Б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318419542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Корнейчука ул. 59А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3867901297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Лескова ул. д.10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4046898198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Лескова ул. д.17А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509042094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2001422058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16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588013274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17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3456311051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д.14А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563027327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д.15В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2266775774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 д.20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907891833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Пришвина ул. д.11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623807002"/>
                  </a:ext>
                </a:extLst>
              </a:tr>
              <a:tr h="19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22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Шенкурский пр. д.12А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712" marR="39712" marT="0" marB="0"/>
                </a:tc>
                <a:extLst>
                  <a:ext uri="{0D108BD9-81ED-4DB2-BD59-A6C34878D82A}">
                    <a16:rowId xmlns:a16="http://schemas.microsoft.com/office/drawing/2014/main" val="1367605451"/>
                  </a:ext>
                </a:extLst>
              </a:tr>
            </a:tbl>
          </a:graphicData>
        </a:graphic>
      </p:graphicFrame>
      <p:pic>
        <p:nvPicPr>
          <p:cNvPr id="1028" name="Picture 4" descr="https://gbukentavr.ru/wp-content/uploads/2020/09/3-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97" y="1589268"/>
            <a:ext cx="4356421" cy="3267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4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8568952" cy="510868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34485" y="605675"/>
            <a:ext cx="727280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«Стимулирования управ районов» 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8" name="TextBox 17"/>
          <p:cNvSpPr txBox="1"/>
          <p:nvPr/>
        </p:nvSpPr>
        <p:spPr>
          <a:xfrm>
            <a:off x="520146" y="1137197"/>
            <a:ext cx="72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91752" y="3990001"/>
            <a:ext cx="943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32E34E-4178-C387-BC84-B6ED9A435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" y="1485284"/>
            <a:ext cx="2619272" cy="1872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670385" y="1050003"/>
            <a:ext cx="281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</a:t>
            </a:r>
            <a:r>
              <a:rPr lang="ru-RU" sz="2000" b="1" dirty="0" err="1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Мурановская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12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933D395-896C-42F7-E287-1F8B772F6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05" y="3807673"/>
            <a:ext cx="2048570" cy="27314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758719" y="3394359"/>
            <a:ext cx="3266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Лескова, д. 28, к. 1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540C742-8DFF-0EEF-BFF6-B0EBD1146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39" y="3196669"/>
            <a:ext cx="2255428" cy="16929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0EF9697-0CD9-EA8E-0D90-BC6F4321A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678" y="4970067"/>
            <a:ext cx="3010378" cy="1690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6400395" y="2720631"/>
            <a:ext cx="2466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Лескова, 13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81393" y="4629318"/>
            <a:ext cx="97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41955" y="3499896"/>
            <a:ext cx="72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0358" y="3917543"/>
            <a:ext cx="7245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8960" y="1096887"/>
            <a:ext cx="978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63039" y="4430704"/>
            <a:ext cx="2845999" cy="1528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05" y="1468346"/>
            <a:ext cx="2485495" cy="1878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3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1630" y="404076"/>
            <a:ext cx="8280920" cy="108834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Социально-воспитательная и физкультурно-оздоровительная работа с населением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54734" y="526308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40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4725"/>
            <a:ext cx="936104" cy="8491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39210" y="4736972"/>
            <a:ext cx="389164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Открытие сезона на катке 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с искусственным льдом 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Белозерская, 10</a:t>
            </a:r>
          </a:p>
          <a:p>
            <a:pPr algn="ctr"/>
            <a:endParaRPr lang="ru-RU" sz="200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599295"/>
              </p:ext>
            </p:extLst>
          </p:nvPr>
        </p:nvGraphicFramePr>
        <p:xfrm>
          <a:off x="361074" y="1627867"/>
          <a:ext cx="3346830" cy="4753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9208">
                  <a:extLst>
                    <a:ext uri="{9D8B030D-6E8A-4147-A177-3AD203B41FA5}">
                      <a16:colId xmlns:a16="http://schemas.microsoft.com/office/drawing/2014/main" val="805758462"/>
                    </a:ext>
                  </a:extLst>
                </a:gridCol>
                <a:gridCol w="2897622">
                  <a:extLst>
                    <a:ext uri="{9D8B030D-6E8A-4147-A177-3AD203B41FA5}">
                      <a16:colId xmlns:a16="http://schemas.microsoft.com/office/drawing/2014/main" val="1519167649"/>
                    </a:ext>
                  </a:extLst>
                </a:gridCol>
              </a:tblGrid>
              <a:tr h="386930"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КАТКИ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165092293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Алтуфьевское шоссе, д.100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212070691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Белозерская ул., д.9Б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935106076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Белозерская ул., д.17А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1269258741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Коненкова ул., д.5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495918201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5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Коненкова ул., д.9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284617623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6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Шенкурский пр., д.12А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795179715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7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Корнейчука ул., д.33А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1785759858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8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Корнейчука ул., д.41А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3421972032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9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Корнейчука ул., д.51Б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76580442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10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Корнейчука ул., д.59А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883496743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11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Лескова ул., д.10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633348710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12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Плещеева ул., д. 3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4176930229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13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Плещеева ул., д.9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899539211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14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Плещеева ул., д.14А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352526950"/>
                  </a:ext>
                </a:extLst>
              </a:tr>
              <a:tr h="29110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effectLst/>
                        </a:rPr>
                        <a:t>15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Белозерская ул., 10</a:t>
                      </a: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564" marR="48564" marT="0" marB="0" anchor="ctr"/>
                </a:tc>
                <a:extLst>
                  <a:ext uri="{0D108BD9-81ED-4DB2-BD59-A6C34878D82A}">
                    <a16:rowId xmlns:a16="http://schemas.microsoft.com/office/drawing/2014/main" val="2011593624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912" y="1941770"/>
            <a:ext cx="4780085" cy="26597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8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18498" y="239136"/>
            <a:ext cx="7524835" cy="53724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Комиссия по делам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несовершеннолетних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защите их прав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1932" y="4653135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2022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году было проведено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28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заседаний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Комиссии,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на которых рассмотрено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496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дел.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Из них: </a:t>
            </a:r>
            <a:r>
              <a:rPr lang="en-US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47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в отношении взрослых и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249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дел в отношении несовершеннолетних. Всего на учете в комиссии по делам несовершеннолетних и защите их прав района Бибирево по состоянию на 31 декабря 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202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2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г. состоит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36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подростков и 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6</a:t>
            </a:r>
            <a:r>
              <a:rPr lang="ru-RU" sz="2000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 семей.</a:t>
            </a:r>
            <a:endParaRPr lang="ru-RU" sz="2000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9" y="1412775"/>
            <a:ext cx="911303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41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53051"/>
            <a:ext cx="905246" cy="851681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596199501"/>
              </p:ext>
            </p:extLst>
          </p:nvPr>
        </p:nvGraphicFramePr>
        <p:xfrm>
          <a:off x="576621" y="1228300"/>
          <a:ext cx="8058731" cy="337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2536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2171" y="225350"/>
            <a:ext cx="590465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Призыв граждан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583"/>
            <a:ext cx="86409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890083" y="1028607"/>
            <a:ext cx="7168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2022 году </a:t>
            </a:r>
            <a:r>
              <a:rPr lang="ru-RU" sz="2000" dirty="0">
                <a:solidFill>
                  <a:srgbClr val="002060"/>
                </a:solidFill>
              </a:rPr>
              <a:t>в осенне-весенний период на военную службу призвано </a:t>
            </a:r>
            <a:r>
              <a:rPr lang="ru-RU" sz="2000" b="1" dirty="0" smtClean="0">
                <a:solidFill>
                  <a:srgbClr val="002060"/>
                </a:solidFill>
              </a:rPr>
              <a:t>153</a:t>
            </a:r>
            <a:r>
              <a:rPr lang="ru-RU" sz="2000" dirty="0" smtClean="0">
                <a:solidFill>
                  <a:srgbClr val="002060"/>
                </a:solidFill>
              </a:rPr>
              <a:t> человека.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7969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42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965" y="1896691"/>
            <a:ext cx="5628117" cy="422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48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22171" y="225350"/>
            <a:ext cx="5904656" cy="504056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деятельности ОПОП</a:t>
            </a:r>
          </a:p>
          <a:p>
            <a:pPr marL="45720" indent="0" algn="ctr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2583"/>
            <a:ext cx="86409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73624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43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6206" y="4799183"/>
            <a:ext cx="7326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rebuchet MS" panose="020B0603020202020204" pitchFamily="34" charset="0"/>
                <a:ea typeface="Times New Roman" panose="02020603050405020304" pitchFamily="18" charset="0"/>
              </a:rPr>
              <a:t>В целях предотвращения террористических угроз, и при тесном взаимодействии с руководством ОМВД района Бибирево созданы 9 групп из числа сотрудников управы, уполномоченных участковых полиции, председателей ОПОП и сотрудников ГБУ «Жилищник района Бибирево».</a:t>
            </a:r>
            <a:endParaRPr lang="ru-RU" sz="1400" dirty="0">
              <a:solidFill>
                <a:srgbClr val="002060"/>
              </a:solidFill>
              <a:latin typeface="Trebuchet MS" panose="020B0603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046" y="1720981"/>
            <a:ext cx="3743306" cy="2801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62254"/>
            <a:ext cx="4248472" cy="2388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438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12857" y="316064"/>
            <a:ext cx="7832567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Письменные обращения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0564" y="5825019"/>
            <a:ext cx="70961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4873</a:t>
            </a:r>
            <a:r>
              <a:rPr lang="ru-RU" sz="3600" b="1" cap="none" spc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обращения</a:t>
            </a:r>
            <a:endParaRPr lang="ru-RU" sz="3600" b="1" cap="none" spc="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3714740" y="6366976"/>
            <a:ext cx="1828800" cy="300013"/>
          </a:xfrm>
        </p:spPr>
        <p:txBody>
          <a:bodyPr/>
          <a:lstStyle/>
          <a:p>
            <a:fld id="{B19B0651-EE4F-4900-A07F-96A6BFA9D0F0}" type="slidenum">
              <a:rPr lang="ru-RU" smtClean="0"/>
              <a:t>44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1"/>
            <a:ext cx="905246" cy="79208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mc:AlternateContent xmlns:mc="http://schemas.openxmlformats.org/markup-compatibility/2006" xmlns:cx="http://schemas.microsoft.com/office/drawing/2014/chartex">
        <mc:Choice Requires="cx">
          <p:graphicFrame>
            <p:nvGraphicFramePr>
              <p:cNvPr id="7" name="Диаграмма 6"/>
              <p:cNvGraphicFramePr/>
              <p:nvPr>
                <p:extLst>
                  <p:ext uri="{D42A27DB-BD31-4B8C-83A1-F6EECF244321}">
                    <p14:modId xmlns:p14="http://schemas.microsoft.com/office/powerpoint/2010/main" val="392451024"/>
                  </p:ext>
                </p:extLst>
              </p:nvPr>
            </p:nvGraphicFramePr>
            <p:xfrm>
              <a:off x="248175" y="966662"/>
              <a:ext cx="8640960" cy="4875824"/>
            </p:xfrm>
            <a:graphic>
              <a:graphicData uri="http://schemas.microsoft.com/office/drawing/2014/chartex">
                <c:chart xmlns:c="http://schemas.openxmlformats.org/drawingml/2006/chart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Диаграмма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175" y="966662"/>
                <a:ext cx="8640960" cy="48758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372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2010" y="1307662"/>
            <a:ext cx="3723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spc="-5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17007 обращений, </a:t>
            </a:r>
            <a:r>
              <a:rPr lang="ru-RU" sz="2400" b="1" spc="-5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них: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789456\Documents\SHAR\Анна\Документы\Отчет перед депутатам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99" y="4418512"/>
            <a:ext cx="2702978" cy="22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788834"/>
              </p:ext>
            </p:extLst>
          </p:nvPr>
        </p:nvGraphicFramePr>
        <p:xfrm>
          <a:off x="2694247" y="4635615"/>
          <a:ext cx="4104456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570" y="4583851"/>
            <a:ext cx="1857558" cy="17468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95536" y="1647659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0030" y="245171"/>
            <a:ext cx="8568952" cy="1001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Правительства Москвы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город»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3832075" y="6148183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45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0502" y="1090501"/>
            <a:ext cx="1282264" cy="2305408"/>
          </a:xfrm>
          <a:prstGeom prst="rect">
            <a:avLst/>
          </a:prstGeom>
        </p:spPr>
      </p:pic>
      <p:graphicFrame>
        <p:nvGraphicFramePr>
          <p:cNvPr id="15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6230228"/>
              </p:ext>
            </p:extLst>
          </p:nvPr>
        </p:nvGraphicFramePr>
        <p:xfrm>
          <a:off x="3059832" y="4691353"/>
          <a:ext cx="4104456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4308" y="1777789"/>
            <a:ext cx="8058540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7540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«Дома»;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6926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обращений в категории: «Дворовые территории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1438 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«Дороги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307 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«Городская территория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469 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«Парки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214 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«Остановки общественного транспорта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обращений в категории «Государственные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учреждения;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 обращений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категории: «Нестационарные торговые объекты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2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153290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95536" y="396020"/>
            <a:ext cx="8568952" cy="537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общественными советниками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46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668358" y="4799683"/>
            <a:ext cx="40324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День Общественного советника, чествование юбиляров</a:t>
            </a:r>
            <a:endParaRPr lang="ru-RU" sz="2000" b="1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AutoShape 2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12" y="1564161"/>
            <a:ext cx="4094245" cy="3071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" y="1564161"/>
            <a:ext cx="4095796" cy="3071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71973" y="4799683"/>
            <a:ext cx="40324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Новогодняя встреча с главой управы, чествование юбиляров</a:t>
            </a:r>
            <a:endParaRPr lang="ru-RU" sz="2000" b="1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5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3591" y="4725144"/>
            <a:ext cx="8568952" cy="53724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47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2534442" cy="298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5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11988"/>
            <a:ext cx="8568952" cy="5108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Font typeface="Georgia" pitchFamily="18" charset="0"/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Благоустройство</a:t>
            </a:r>
          </a:p>
          <a:p>
            <a:pPr marL="45720" indent="0" algn="ctr">
              <a:buFont typeface="Georgia" pitchFamily="18" charset="0"/>
              <a:buNone/>
            </a:pPr>
            <a:endParaRPr lang="ru-RU" sz="2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79958" y="638401"/>
            <a:ext cx="7272808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ремонт АБП «Большими картами»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701231" y="1166189"/>
            <a:ext cx="8046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Выполнены работы по замене асфальтобетонного покрытия «большими картами» на </a:t>
            </a:r>
            <a:r>
              <a:rPr lang="ru-RU" b="1" dirty="0" smtClean="0">
                <a:solidFill>
                  <a:srgbClr val="002060"/>
                </a:solidFill>
              </a:rPr>
              <a:t>18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дворовых территориях: ул. Белозерская 1А, 3, </a:t>
            </a:r>
            <a:r>
              <a:rPr lang="ru-RU" dirty="0" smtClean="0">
                <a:solidFill>
                  <a:srgbClr val="002060"/>
                </a:solidFill>
              </a:rPr>
              <a:t>3А</a:t>
            </a:r>
            <a:r>
              <a:rPr lang="ru-RU" dirty="0">
                <a:solidFill>
                  <a:srgbClr val="002060"/>
                </a:solidFill>
              </a:rPr>
              <a:t>, 3Б, 5, 9, 11, ул. Корнейчука, 14, 22, 24, 59А, ул. Лескова, 11А, 13А, 15, ул. </a:t>
            </a:r>
            <a:r>
              <a:rPr lang="ru-RU" dirty="0" err="1">
                <a:solidFill>
                  <a:srgbClr val="002060"/>
                </a:solidFill>
              </a:rPr>
              <a:t>Мелиховская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2, 4, 6, ул. </a:t>
            </a:r>
            <a:r>
              <a:rPr lang="ru-RU" dirty="0" err="1" smtClean="0">
                <a:solidFill>
                  <a:srgbClr val="002060"/>
                </a:solidFill>
              </a:rPr>
              <a:t>Мурановская</a:t>
            </a:r>
            <a:r>
              <a:rPr lang="ru-RU" dirty="0" smtClean="0">
                <a:solidFill>
                  <a:srgbClr val="002060"/>
                </a:solidFill>
              </a:rPr>
              <a:t>, 12.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13881" y="6024692"/>
            <a:ext cx="281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Белозерская, 1А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9344" y="6012330"/>
            <a:ext cx="2815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ул. </a:t>
            </a:r>
            <a:r>
              <a:rPr lang="ru-RU" sz="2000" b="1" dirty="0" err="1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Мелиховская</a:t>
            </a:r>
            <a:r>
              <a:rPr lang="ru-RU" sz="2000" b="1" dirty="0" smtClean="0">
                <a:solidFill>
                  <a:srgbClr val="002060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6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87" y="2435820"/>
            <a:ext cx="2679762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876" y="2409097"/>
            <a:ext cx="2679762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95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95536" y="1532902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endParaRPr lang="ru-RU" sz="2000" dirty="0"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318880" y="267713"/>
            <a:ext cx="8568952" cy="8037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проведении месячника </a:t>
            </a: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благоустройства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субботников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6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3"/>
            <a:ext cx="716283" cy="713268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11619" y="5092190"/>
            <a:ext cx="4032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Общегородской субботник 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16 апреля</a:t>
            </a:r>
            <a:endParaRPr lang="ru-RU" sz="2000" b="1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09815" y="5092190"/>
            <a:ext cx="403244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Субботник по уборке снега</a:t>
            </a:r>
          </a:p>
          <a:p>
            <a:pPr algn="ctr"/>
            <a:r>
              <a:rPr lang="ru-RU" sz="2000" b="1" dirty="0" smtClean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14 декабря</a:t>
            </a:r>
            <a:endParaRPr lang="ru-RU" sz="2000" b="1" dirty="0">
              <a:ln w="0"/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sp>
        <p:nvSpPr>
          <p:cNvPr id="2" name="AutoShape 2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ob:https://web.whatsapp.com/9f7e85c5-8580-4a0c-8798-4f79c46702a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16" y="1666625"/>
            <a:ext cx="4252992" cy="319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03" y="1666625"/>
            <a:ext cx="4255652" cy="3191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8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8345" y="296050"/>
            <a:ext cx="8496944" cy="53724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опор наружного освещения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61370" y="608444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24E32EA-55BE-4D7E-A97C-CEB5D9757CC8}"/>
              </a:ext>
            </a:extLst>
          </p:cNvPr>
          <p:cNvSpPr/>
          <p:nvPr/>
        </p:nvSpPr>
        <p:spPr>
          <a:xfrm>
            <a:off x="1275534" y="927593"/>
            <a:ext cx="6962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</a:t>
            </a:r>
            <a:r>
              <a:rPr lang="ru-RU" dirty="0" smtClean="0">
                <a:solidFill>
                  <a:srgbClr val="002060"/>
                </a:solidFill>
              </a:rPr>
              <a:t>становлено </a:t>
            </a:r>
            <a:r>
              <a:rPr lang="ru-RU" b="1" dirty="0" smtClean="0">
                <a:solidFill>
                  <a:srgbClr val="002060"/>
                </a:solidFill>
              </a:rPr>
              <a:t>17</a:t>
            </a:r>
            <a:r>
              <a:rPr lang="ru-RU" dirty="0" smtClean="0">
                <a:solidFill>
                  <a:srgbClr val="002060"/>
                </a:solidFill>
              </a:rPr>
              <a:t> опор 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вдоль </a:t>
            </a:r>
            <a:r>
              <a:rPr lang="ru-RU" dirty="0">
                <a:solidFill>
                  <a:srgbClr val="002060"/>
                </a:solidFill>
              </a:rPr>
              <a:t>тротуара от центра государственных услуг «Мои документы» (ул. </a:t>
            </a:r>
            <a:r>
              <a:rPr lang="ru-RU" dirty="0" err="1">
                <a:solidFill>
                  <a:srgbClr val="002060"/>
                </a:solidFill>
              </a:rPr>
              <a:t>Мелиховская</a:t>
            </a:r>
            <a:r>
              <a:rPr lang="ru-RU" dirty="0">
                <a:solidFill>
                  <a:srgbClr val="002060"/>
                </a:solidFill>
              </a:rPr>
              <a:t>, д.4А) </a:t>
            </a:r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до </a:t>
            </a:r>
            <a:r>
              <a:rPr lang="ru-RU" dirty="0">
                <a:solidFill>
                  <a:srgbClr val="002060"/>
                </a:solidFill>
              </a:rPr>
              <a:t>дома 15 по ул. </a:t>
            </a:r>
            <a:r>
              <a:rPr lang="ru-RU" dirty="0" smtClean="0">
                <a:solidFill>
                  <a:srgbClr val="002060"/>
                </a:solidFill>
              </a:rPr>
              <a:t>Лескова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419872" y="645104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7</a:t>
            </a:fld>
            <a:endParaRPr lang="ru-RU"/>
          </a:p>
        </p:txBody>
      </p:sp>
      <p:sp>
        <p:nvSpPr>
          <p:cNvPr id="5" name="AutoShape 2" descr="blob:https://web.whatsapp.com/8adba283-dc81-4b05-84d3-1fb25653419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76" y="2288259"/>
            <a:ext cx="2973342" cy="396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34" y="2294571"/>
            <a:ext cx="2968608" cy="3958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1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457470" y="6568035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8</a:t>
            </a:fld>
            <a:endParaRPr lang="ru-RU" dirty="0"/>
          </a:p>
        </p:txBody>
      </p:sp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1132108" y="111988"/>
            <a:ext cx="6512511" cy="7898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8000" endPos="0" dir="5400000" sy="-100000" algn="bl" rotWithShape="0"/>
                </a:effectLst>
              </a:rPr>
              <a:t>Капитальный ремонт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8000" endPos="0" dir="5400000" sy="-100000" algn="bl" rotWithShape="0"/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8" y="111988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621670" y="707683"/>
            <a:ext cx="810571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В 2022 году выполнены работы по капитальному ремонту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отдельных </a:t>
            </a:r>
            <a:r>
              <a:rPr lang="ru-RU" sz="2000" dirty="0">
                <a:solidFill>
                  <a:srgbClr val="002060"/>
                </a:solidFill>
              </a:rPr>
              <a:t>конструктивных элементов многоквартирных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домов </a:t>
            </a:r>
            <a:r>
              <a:rPr lang="ru-RU" sz="2000" dirty="0">
                <a:solidFill>
                  <a:srgbClr val="002060"/>
                </a:solidFill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</a:rPr>
              <a:t>адресам: Алтуфьевское </a:t>
            </a:r>
            <a:r>
              <a:rPr lang="ru-RU" sz="2000" dirty="0">
                <a:solidFill>
                  <a:srgbClr val="002060"/>
                </a:solidFill>
              </a:rPr>
              <a:t>шоссе 88, 92, Белозерская ул. 17, 23, Корнейчука ул. 16, 24,  30, 36А, 38, 42, 46, 48А, 50, 52, 59, </a:t>
            </a:r>
            <a:r>
              <a:rPr lang="ru-RU" sz="2000" dirty="0" err="1">
                <a:solidFill>
                  <a:srgbClr val="002060"/>
                </a:solidFill>
              </a:rPr>
              <a:t>Мурановская</a:t>
            </a:r>
            <a:r>
              <a:rPr lang="ru-RU" sz="2000" dirty="0">
                <a:solidFill>
                  <a:srgbClr val="002060"/>
                </a:solidFill>
              </a:rPr>
              <a:t> ул. 11, 12А, Коненкова ул. 6А, 21, 21А,  Лескова ул. 21, 23, 25, Плещеева ул. 6, 6А, 7В, 10, 14, 16, 18, 22, 22А, 24, 26, Пришвина ул. 11, 13.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14663"/>
            <a:ext cx="1930375" cy="2647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74592"/>
            <a:ext cx="2827067" cy="2105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68" y="2974592"/>
            <a:ext cx="3191779" cy="2385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Объект 3"/>
          <p:cNvSpPr>
            <a:spLocks noGrp="1"/>
          </p:cNvSpPr>
          <p:nvPr>
            <p:ph sz="quarter" idx="13"/>
          </p:nvPr>
        </p:nvSpPr>
        <p:spPr>
          <a:xfrm>
            <a:off x="1470169" y="5928601"/>
            <a:ext cx="6408712" cy="764365"/>
          </a:xfrm>
        </p:spPr>
        <p:txBody>
          <a:bodyPr>
            <a:no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002060"/>
                </a:solidFill>
              </a:rPr>
              <a:t>у</a:t>
            </a:r>
            <a:r>
              <a:rPr lang="ru-RU" sz="1800" b="1" dirty="0" smtClean="0">
                <a:solidFill>
                  <a:srgbClr val="002060"/>
                </a:solidFill>
              </a:rPr>
              <a:t>л. </a:t>
            </a:r>
            <a:r>
              <a:rPr lang="ru-RU" sz="1800" b="1" dirty="0" err="1" smtClean="0">
                <a:solidFill>
                  <a:srgbClr val="002060"/>
                </a:solidFill>
              </a:rPr>
              <a:t>Мурановская</a:t>
            </a:r>
            <a:r>
              <a:rPr lang="ru-RU" sz="1800" b="1" dirty="0" smtClean="0">
                <a:solidFill>
                  <a:srgbClr val="002060"/>
                </a:solidFill>
              </a:rPr>
              <a:t>, 12а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(ремонт пожарного водопровода)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15" name="Объект 3"/>
          <p:cNvSpPr txBox="1">
            <a:spLocks/>
          </p:cNvSpPr>
          <p:nvPr/>
        </p:nvSpPr>
        <p:spPr>
          <a:xfrm>
            <a:off x="484695" y="5423640"/>
            <a:ext cx="2938923" cy="72007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ул. Лескова, 23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(ремонт кровли)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16" name="Объект 3"/>
          <p:cNvSpPr txBox="1">
            <a:spLocks/>
          </p:cNvSpPr>
          <p:nvPr/>
        </p:nvSpPr>
        <p:spPr>
          <a:xfrm>
            <a:off x="5927787" y="5079970"/>
            <a:ext cx="3139827" cy="1548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ул. Лескова, 25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(ремонт магистралей ХВС, ГВС, ЦО и канализации, ремонт подвала)</a:t>
            </a:r>
            <a:endParaRPr lang="ru-RU" sz="1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9</a:t>
            </a:fld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5616" y="262912"/>
            <a:ext cx="6512511" cy="114986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Капитальный ремонт поликлиник по новому московскому стандарту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840397" y="5510027"/>
            <a:ext cx="7992888" cy="72007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rgbClr val="002060"/>
                </a:solidFill>
              </a:rPr>
              <a:t>ГБУЗ «ДЦ № 5 ДЗМ» филиал № 4 ул. Корнейчука, д. 28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452"/>
            <a:ext cx="905246" cy="901435"/>
          </a:xfrm>
          <a:prstGeom prst="rect">
            <a:avLst/>
          </a:prstGeom>
          <a:noFill/>
          <a:ln cmpd="sng">
            <a:solidFill>
              <a:schemeClr val="bg2">
                <a:lumMod val="90000"/>
              </a:schemeClr>
            </a:solidFill>
          </a:ln>
          <a:effectLst>
            <a:glow rad="127000">
              <a:schemeClr val="accent1">
                <a:alpha val="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66" y="111988"/>
            <a:ext cx="765172" cy="900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25589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d363da77-7d3e-4150-980d-ed053291a9d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76" y="1357143"/>
            <a:ext cx="2557580" cy="191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9a925e52-643e-471c-ada0-7bbe52ed2af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8492"/>
            <a:ext cx="2554842" cy="1916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59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14405</TotalTime>
  <Words>2652</Words>
  <Application>Microsoft Office PowerPoint</Application>
  <PresentationFormat>Экран (4:3)</PresentationFormat>
  <Paragraphs>449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Georgia</vt:lpstr>
      <vt:lpstr>Times New Roman</vt:lpstr>
      <vt:lpstr>Trebuchet MS</vt:lpstr>
      <vt:lpstr>Воздушный поток</vt:lpstr>
      <vt:lpstr>Доклад  главы управы района Бибирево  города Москвы Пучкова  Михаила Викторовича   «Об итогах выполнения программы комплексного развития района Бибирево в 2022 году»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Капитальный ремонт</vt:lpstr>
      <vt:lpstr>Капитальный ремонт поликлиник по новому московскому стандарту</vt:lpstr>
      <vt:lpstr>Ремонт подъездов </vt:lpstr>
      <vt:lpstr>Участие в работе по предупреждению и  ликвидации чрезвычайных ситуаций и  обеспечению пожарной безопасности</vt:lpstr>
      <vt:lpstr>Участие в работе по предупреждению и  ликвидации чрезвычайных ситуаций и  обеспечению пожарной безопасности</vt:lpstr>
      <vt:lpstr>Работа с должниками за ЖКУ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главы управы района Бибирево Петроченкова  Сергея Михайловича «Об итогах выполнения Программы комплексного развития района Бибирево в 2015 году»</dc:title>
  <dc:creator>Ломакина Екатерина Ивановна</dc:creator>
  <cp:lastModifiedBy>Acer</cp:lastModifiedBy>
  <cp:revision>463</cp:revision>
  <cp:lastPrinted>2021-02-16T10:40:24Z</cp:lastPrinted>
  <dcterms:created xsi:type="dcterms:W3CDTF">2016-03-23T14:24:02Z</dcterms:created>
  <dcterms:modified xsi:type="dcterms:W3CDTF">2023-02-15T13:19:24Z</dcterms:modified>
</cp:coreProperties>
</file>